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6ffdb7cc3b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6ffdb7cc3b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703937685b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703937685b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703937685b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703937685b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703937685b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703937685b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da6ad6403a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da6ad6403a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da6ad6403a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da6ad6403a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da9a4dbc5e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da9a4dbc5e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da6ad6403a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da6ad6403a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709690bafe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709690bafe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709690bafe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709690bafe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709690bafe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709690bafe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6ffdb7cc3b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6ffdb7cc3b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709690bafe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709690bafe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709690bafe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709690bafe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709690bafe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709690bafe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da9a4dbc5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da9a4dbc5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da9a4dbc5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da9a4dbc5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da9a4dbc5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da9a4dbc5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da9a4dbc5e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da9a4dbc5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da9a4dbc5e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2da9a4dbc5e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da9a4dbc5e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da9a4dbc5e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703937685b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2703937685b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703937685b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703937685b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d9e5b6ef1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d9e5b6ef1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d9e5b6ef1d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d9e5b6ef1d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d9e5b6ef1d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d9e5b6ef1d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d9e5b6ef1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2d9e5b6ef1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d9e5b6ef1d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d9e5b6ef1d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d9e5b6ef1d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2d9e5b6ef1d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d9e5b6ef1d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2d9e5b6ef1d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2d9e5b6ef1d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2d9e5b6ef1d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2d9e5b6ef1d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2d9e5b6ef1d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d9e5b6ef1d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d9e5b6ef1d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703937685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703937685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d9e5b6ef1d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2d9e5b6ef1d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d9e5b6ef1d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2d9e5b6ef1d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2d9e5b6ef1d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2d9e5b6ef1d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2d9e5b6ef1d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2d9e5b6ef1d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2d9e5b6ef1d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2d9e5b6ef1d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2da444a130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2da444a130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2da444a130c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2da444a130c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2da444a130c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2da444a130c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2da444a130c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2da444a130c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2da444a130c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2da444a130c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703937685b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703937685b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2da444a130c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2da444a130c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2da444a130c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2da444a130c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2da444a130c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2da444a130c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2da444a130c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2da444a130c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703937685b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703937685b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703937685b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703937685b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703937685b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703937685b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703937685b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703937685b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Models, Methods, and Artifacts</a:t>
            </a:r>
            <a:endParaRPr/>
          </a:p>
        </p:txBody>
      </p:sp>
      <p:sp>
        <p:nvSpPr>
          <p:cNvPr id="87" name="Google Shape;87;p13"/>
          <p:cNvSpPr txBox="1"/>
          <p:nvPr>
            <p:ph idx="1" type="subTitle"/>
          </p:nvPr>
        </p:nvSpPr>
        <p:spPr>
          <a:xfrm>
            <a:off x="729625" y="317290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Equipo #4</a:t>
            </a:r>
            <a:endParaRPr b="1"/>
          </a:p>
          <a:p>
            <a:pPr indent="0" lvl="0" marL="0" rtl="0" algn="l">
              <a:spcBef>
                <a:spcPts val="0"/>
              </a:spcBef>
              <a:spcAft>
                <a:spcPts val="0"/>
              </a:spcAft>
              <a:buNone/>
            </a:pPr>
            <a:r>
              <a:t/>
            </a:r>
            <a:endParaRPr/>
          </a:p>
          <a:p>
            <a:pPr indent="0" lvl="0" marL="0" rtl="0" algn="l">
              <a:spcBef>
                <a:spcPts val="0"/>
              </a:spcBef>
              <a:spcAft>
                <a:spcPts val="0"/>
              </a:spcAft>
              <a:buNone/>
            </a:pPr>
            <a:r>
              <a:rPr lang="en"/>
              <a:t>José Ricardo De Anda Caballero</a:t>
            </a:r>
            <a:endParaRPr/>
          </a:p>
          <a:p>
            <a:pPr indent="0" lvl="0" marL="0" rtl="0" algn="l">
              <a:spcBef>
                <a:spcPts val="0"/>
              </a:spcBef>
              <a:spcAft>
                <a:spcPts val="0"/>
              </a:spcAft>
              <a:buNone/>
            </a:pPr>
            <a:r>
              <a:rPr lang="en"/>
              <a:t>Brayan Uriel Sanchez Soto</a:t>
            </a:r>
            <a:endParaRPr/>
          </a:p>
          <a:p>
            <a:pPr indent="0" lvl="0" marL="0" rtl="0" algn="l">
              <a:spcBef>
                <a:spcPts val="0"/>
              </a:spcBef>
              <a:spcAft>
                <a:spcPts val="0"/>
              </a:spcAft>
              <a:buNone/>
            </a:pPr>
            <a:r>
              <a:rPr lang="en"/>
              <a:t>Hector Jesus Solis Lazaro</a:t>
            </a:r>
            <a:endParaRPr/>
          </a:p>
          <a:p>
            <a:pPr indent="0" lvl="0" marL="0" rtl="0" algn="l">
              <a:spcBef>
                <a:spcPts val="0"/>
              </a:spcBef>
              <a:spcAft>
                <a:spcPts val="0"/>
              </a:spcAft>
              <a:buNone/>
            </a:pPr>
            <a:r>
              <a:rPr lang="en"/>
              <a:t>Emanuel Vidal Gloria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MODELOS DE CAMBIO</a:t>
            </a:r>
            <a:endParaRPr/>
          </a:p>
        </p:txBody>
      </p:sp>
      <p:sp>
        <p:nvSpPr>
          <p:cNvPr id="144" name="Google Shape;144;p2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Muchos proyectos contienen un aspecto de cambio de sistemas, comportamientos, actividades y, a veces, culturas. Gestionar este tipo de cambio requiere pensar en cómo pasar del estado actual al estado deseado futuro. Hay muchos modelos que describen las actividades necesarias para una gestión del cambio exitosa.</a:t>
            </a:r>
            <a:endParaRPr/>
          </a:p>
        </p:txBody>
      </p:sp>
      <p:pic>
        <p:nvPicPr>
          <p:cNvPr id="145" name="Google Shape;145;p22"/>
          <p:cNvPicPr preferRelativeResize="0"/>
          <p:nvPr/>
        </p:nvPicPr>
        <p:blipFill>
          <a:blip r:embed="rId3">
            <a:alphaModFix/>
          </a:blip>
          <a:stretch>
            <a:fillRect/>
          </a:stretch>
        </p:blipFill>
        <p:spPr>
          <a:xfrm>
            <a:off x="2892099" y="3027625"/>
            <a:ext cx="3359799" cy="1874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El proceso de 8 pasos para liderar el cambio</a:t>
            </a:r>
            <a:endParaRPr/>
          </a:p>
        </p:txBody>
      </p:sp>
      <p:sp>
        <p:nvSpPr>
          <p:cNvPr id="151" name="Google Shape;151;p23"/>
          <p:cNvSpPr txBox="1"/>
          <p:nvPr>
            <p:ph idx="1" type="body"/>
          </p:nvPr>
        </p:nvSpPr>
        <p:spPr>
          <a:xfrm>
            <a:off x="729450" y="2078875"/>
            <a:ext cx="7688700" cy="2841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John Kotter presentó el proceso de 8 pasos para liderar el cambio para organizaciones en transformación.</a:t>
            </a:r>
            <a:endParaRPr/>
          </a:p>
          <a:p>
            <a:pPr indent="-311150" lvl="0" marL="457200" rtl="0" algn="l">
              <a:spcBef>
                <a:spcPts val="1200"/>
              </a:spcBef>
              <a:spcAft>
                <a:spcPts val="0"/>
              </a:spcAft>
              <a:buSzPts val="1300"/>
              <a:buAutoNum type="arabicPeriod"/>
            </a:pPr>
            <a:r>
              <a:rPr b="1" lang="en"/>
              <a:t>Crea urgencia</a:t>
            </a:r>
            <a:r>
              <a:rPr lang="en"/>
              <a:t>: Identificar amenazas y oportunidades potenciales que impulsan la necesidad de cambio.</a:t>
            </a:r>
            <a:endParaRPr/>
          </a:p>
          <a:p>
            <a:pPr indent="-311150" lvl="0" marL="457200" rtl="0" algn="l">
              <a:spcBef>
                <a:spcPts val="0"/>
              </a:spcBef>
              <a:spcAft>
                <a:spcPts val="0"/>
              </a:spcAft>
              <a:buSzPts val="1300"/>
              <a:buAutoNum type="arabicPeriod"/>
            </a:pPr>
            <a:r>
              <a:rPr b="1" lang="en"/>
              <a:t>Forme una coalición poderosa</a:t>
            </a:r>
            <a:r>
              <a:rPr lang="en"/>
              <a:t>: Identificar a los líderes del cambio. Los líderes del cambio deben ser personas influyentes con una variedad de roles, experiencia e importancia social y política.</a:t>
            </a:r>
            <a:endParaRPr/>
          </a:p>
          <a:p>
            <a:pPr indent="-311150" lvl="0" marL="457200" rtl="0" algn="l">
              <a:spcBef>
                <a:spcPts val="0"/>
              </a:spcBef>
              <a:spcAft>
                <a:spcPts val="0"/>
              </a:spcAft>
              <a:buSzPts val="1300"/>
              <a:buAutoNum type="arabicPeriod"/>
            </a:pPr>
            <a:r>
              <a:rPr b="1" lang="en"/>
              <a:t>Crear una visión para el cambio</a:t>
            </a:r>
            <a:r>
              <a:rPr lang="en"/>
              <a:t>: Identificar los valores que son centrales para el cambio. Luego crear una breve declaración de visión que resuma el cambio. A continuación, identifique una estrategia para hacer realidad la visión.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4"/>
          <p:cNvSpPr txBox="1"/>
          <p:nvPr>
            <p:ph idx="1" type="body"/>
          </p:nvPr>
        </p:nvSpPr>
        <p:spPr>
          <a:xfrm>
            <a:off x="729450" y="1423100"/>
            <a:ext cx="7688700" cy="36051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4.    </a:t>
            </a:r>
            <a:r>
              <a:rPr b="1" lang="en"/>
              <a:t>Comunicar la visión</a:t>
            </a:r>
            <a:r>
              <a:rPr lang="en"/>
              <a:t>:  Aplicar la visión en todos los aspectos de la organización. Gerencia senior y la coalición de cambio debe comunicar consistentemente la visión y demostrar la urgencia y los beneficios del cambio.</a:t>
            </a:r>
            <a:endParaRPr/>
          </a:p>
          <a:p>
            <a:pPr indent="0" lvl="0" marL="0" rtl="0" algn="l">
              <a:spcBef>
                <a:spcPts val="1200"/>
              </a:spcBef>
              <a:spcAft>
                <a:spcPts val="0"/>
              </a:spcAft>
              <a:buNone/>
            </a:pPr>
            <a:r>
              <a:rPr lang="en"/>
              <a:t>5.    </a:t>
            </a:r>
            <a:r>
              <a:rPr b="1" lang="en"/>
              <a:t>Eliminar obstáculos</a:t>
            </a:r>
            <a:r>
              <a:rPr lang="en"/>
              <a:t>: Todo cambio viene con obstáculos. A veces los obstáculos son procesos obsoletos, a veces se basan en la estructura organizacional y a veces son personas resistentes al cambio.</a:t>
            </a:r>
            <a:endParaRPr/>
          </a:p>
          <a:p>
            <a:pPr indent="0" lvl="0" marL="0" rtl="0" algn="l">
              <a:spcBef>
                <a:spcPts val="1200"/>
              </a:spcBef>
              <a:spcAft>
                <a:spcPts val="0"/>
              </a:spcAft>
              <a:buNone/>
            </a:pPr>
            <a:r>
              <a:rPr lang="en"/>
              <a:t>6.    </a:t>
            </a:r>
            <a:r>
              <a:rPr b="1" lang="en"/>
              <a:t>Cree victorias a corto plazo</a:t>
            </a:r>
            <a:r>
              <a:rPr lang="en"/>
              <a:t>: Identifique logros rápidos y fáciles para generar impulso y apoyo al cambio.</a:t>
            </a:r>
            <a:endParaRPr/>
          </a:p>
          <a:p>
            <a:pPr indent="0" lvl="0" marL="0" rtl="0" algn="l">
              <a:spcBef>
                <a:spcPts val="1200"/>
              </a:spcBef>
              <a:spcAft>
                <a:spcPts val="0"/>
              </a:spcAft>
              <a:buNone/>
            </a:pPr>
            <a:r>
              <a:rPr lang="en"/>
              <a:t>7.    </a:t>
            </a:r>
            <a:r>
              <a:rPr b="1" lang="en"/>
              <a:t>Aprovechar el cambio</a:t>
            </a:r>
            <a:r>
              <a:rPr lang="en"/>
              <a:t>: Una vez que se logran las victorias a corto plazo, la organización necesita establecer objetivos para la mejora continua.</a:t>
            </a:r>
            <a:endParaRPr/>
          </a:p>
          <a:p>
            <a:pPr indent="0" lvl="0" marL="0" rtl="0" algn="l">
              <a:spcBef>
                <a:spcPts val="1200"/>
              </a:spcBef>
              <a:spcAft>
                <a:spcPts val="0"/>
              </a:spcAft>
              <a:buNone/>
            </a:pPr>
            <a:r>
              <a:rPr lang="en"/>
              <a:t>8.    </a:t>
            </a:r>
            <a:r>
              <a:rPr b="1" lang="en"/>
              <a:t>Anclar los cambios en la cultura corporativa:</a:t>
            </a:r>
            <a:r>
              <a:rPr lang="en"/>
              <a:t> Asegúrese de que el cambio se arraigue en la cultura, continúe comunicando la visión, cuente historias de éxito, reconozca a las personas en la organización que encarnan y empoderan el cambio, y continúe apoyando la coalición de cambio.</a:t>
            </a:r>
            <a:endParaRPr/>
          </a:p>
          <a:p>
            <a:pPr indent="0" lvl="0" marL="0" rtl="0" algn="l">
              <a:spcBef>
                <a:spcPts val="120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5"/>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Modelo de transición </a:t>
            </a:r>
            <a:endParaRPr/>
          </a:p>
        </p:txBody>
      </p:sp>
      <p:sp>
        <p:nvSpPr>
          <p:cNvPr id="162" name="Google Shape;162;p25"/>
          <p:cNvSpPr txBox="1"/>
          <p:nvPr/>
        </p:nvSpPr>
        <p:spPr>
          <a:xfrm>
            <a:off x="712500" y="3377950"/>
            <a:ext cx="7719000" cy="845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300">
                <a:solidFill>
                  <a:schemeClr val="lt1"/>
                </a:solidFill>
                <a:latin typeface="Lato"/>
                <a:ea typeface="Lato"/>
                <a:cs typeface="Lato"/>
                <a:sym typeface="Lato"/>
              </a:rPr>
              <a:t>El cambio es situacional y se produce tanto si las personas  pasan por él como si no. La transición es un proceso psicológico en el que las personas aceptan  gradualmente los detalles de la nueva situación y los cambios que conlleva.</a:t>
            </a:r>
            <a:endParaRPr sz="1300">
              <a:solidFill>
                <a:schemeClr val="l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Etapas de transición</a:t>
            </a:r>
            <a:endParaRPr/>
          </a:p>
        </p:txBody>
      </p:sp>
      <p:sp>
        <p:nvSpPr>
          <p:cNvPr id="168" name="Google Shape;168;p2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b="1" lang="en" sz="1150">
                <a:solidFill>
                  <a:srgbClr val="231F20"/>
                </a:solidFill>
                <a:highlight>
                  <a:srgbClr val="FFFFFF"/>
                </a:highlight>
                <a:latin typeface="Arial"/>
                <a:ea typeface="Arial"/>
                <a:cs typeface="Arial"/>
                <a:sym typeface="Arial"/>
              </a:rPr>
              <a:t>Terminar, perder y dejar ir. </a:t>
            </a:r>
            <a:r>
              <a:rPr lang="en" sz="1150">
                <a:solidFill>
                  <a:srgbClr val="231F20"/>
                </a:solidFill>
                <a:highlight>
                  <a:srgbClr val="FFFFFF"/>
                </a:highlight>
                <a:latin typeface="Arial"/>
                <a:ea typeface="Arial"/>
                <a:cs typeface="Arial"/>
                <a:sym typeface="Arial"/>
              </a:rPr>
              <a:t>En esta etapa se introduce el cambio. A menudo se asocia con el miedo, la ira, el disgusto, la incertidumbre, la negación y la resistencia al cambio.</a:t>
            </a:r>
            <a:endParaRPr sz="1150">
              <a:solidFill>
                <a:srgbClr val="231F20"/>
              </a:solidFill>
              <a:highlight>
                <a:srgbClr val="FFFFFF"/>
              </a:highlight>
              <a:latin typeface="Arial"/>
              <a:ea typeface="Arial"/>
              <a:cs typeface="Arial"/>
              <a:sym typeface="Arial"/>
            </a:endParaRPr>
          </a:p>
          <a:p>
            <a:pPr indent="0" lvl="0" marL="0" rtl="0" algn="l">
              <a:lnSpc>
                <a:spcPct val="150000"/>
              </a:lnSpc>
              <a:spcBef>
                <a:spcPts val="0"/>
              </a:spcBef>
              <a:spcAft>
                <a:spcPts val="0"/>
              </a:spcAft>
              <a:buNone/>
            </a:pPr>
            <a:r>
              <a:rPr b="1" lang="en" sz="1150">
                <a:solidFill>
                  <a:srgbClr val="231F20"/>
                </a:solidFill>
                <a:highlight>
                  <a:srgbClr val="FFFFFF"/>
                </a:highlight>
                <a:latin typeface="Arial"/>
                <a:ea typeface="Arial"/>
                <a:cs typeface="Arial"/>
                <a:sym typeface="Arial"/>
              </a:rPr>
              <a:t>La zona neutral.</a:t>
            </a:r>
            <a:r>
              <a:rPr lang="en" sz="1150">
                <a:solidFill>
                  <a:srgbClr val="231F20"/>
                </a:solidFill>
                <a:highlight>
                  <a:srgbClr val="FFFFFF"/>
                </a:highlight>
                <a:latin typeface="Arial"/>
                <a:ea typeface="Arial"/>
                <a:cs typeface="Arial"/>
                <a:sym typeface="Arial"/>
              </a:rPr>
              <a:t> En esta etapa sucede el cambio. En algunos casos, las personas pueden </a:t>
            </a:r>
            <a:endParaRPr sz="1150">
              <a:solidFill>
                <a:srgbClr val="231F20"/>
              </a:solidFill>
              <a:highlight>
                <a:srgbClr val="FFFFFF"/>
              </a:highlight>
              <a:latin typeface="Arial"/>
              <a:ea typeface="Arial"/>
              <a:cs typeface="Arial"/>
              <a:sym typeface="Arial"/>
            </a:endParaRPr>
          </a:p>
          <a:p>
            <a:pPr indent="0" lvl="0" marL="0" rtl="0" algn="l">
              <a:lnSpc>
                <a:spcPct val="150000"/>
              </a:lnSpc>
              <a:spcBef>
                <a:spcPts val="0"/>
              </a:spcBef>
              <a:spcAft>
                <a:spcPts val="0"/>
              </a:spcAft>
              <a:buNone/>
            </a:pPr>
            <a:r>
              <a:rPr lang="en" sz="1150">
                <a:solidFill>
                  <a:srgbClr val="231F20"/>
                </a:solidFill>
                <a:highlight>
                  <a:srgbClr val="FFFFFF"/>
                </a:highlight>
                <a:latin typeface="Arial"/>
                <a:ea typeface="Arial"/>
                <a:cs typeface="Arial"/>
                <a:sym typeface="Arial"/>
              </a:rPr>
              <a:t>sentir frustración, resentimiento, confusión y ansiedad acerca del cambio.</a:t>
            </a:r>
            <a:endParaRPr sz="1150">
              <a:solidFill>
                <a:srgbClr val="231F20"/>
              </a:solidFill>
              <a:highlight>
                <a:srgbClr val="FFFFFF"/>
              </a:highlight>
              <a:latin typeface="Arial"/>
              <a:ea typeface="Arial"/>
              <a:cs typeface="Arial"/>
              <a:sym typeface="Arial"/>
            </a:endParaRPr>
          </a:p>
          <a:p>
            <a:pPr indent="0" lvl="0" marL="0" rtl="0" algn="l">
              <a:lnSpc>
                <a:spcPct val="150000"/>
              </a:lnSpc>
              <a:spcBef>
                <a:spcPts val="0"/>
              </a:spcBef>
              <a:spcAft>
                <a:spcPts val="0"/>
              </a:spcAft>
              <a:buNone/>
            </a:pPr>
            <a:r>
              <a:rPr b="1" lang="en" sz="1150">
                <a:solidFill>
                  <a:srgbClr val="231F20"/>
                </a:solidFill>
                <a:highlight>
                  <a:srgbClr val="FFFFFF"/>
                </a:highlight>
                <a:latin typeface="Arial"/>
                <a:ea typeface="Arial"/>
                <a:cs typeface="Arial"/>
                <a:sym typeface="Arial"/>
              </a:rPr>
              <a:t>El nuevo comienzo.</a:t>
            </a:r>
            <a:r>
              <a:rPr lang="en" sz="1150">
                <a:solidFill>
                  <a:srgbClr val="231F20"/>
                </a:solidFill>
                <a:highlight>
                  <a:srgbClr val="FFFFFF"/>
                </a:highlight>
                <a:latin typeface="Arial"/>
                <a:ea typeface="Arial"/>
                <a:cs typeface="Arial"/>
                <a:sym typeface="Arial"/>
              </a:rPr>
              <a:t> En este punto, las personas aceptan e incluso aprecian el cambio. Se están volviendo más adeptas a las nuevas habilidades y a las nuevas formas de trabajar.</a:t>
            </a:r>
            <a:endParaRPr sz="1150">
              <a:solidFill>
                <a:srgbClr val="231F20"/>
              </a:solidFill>
              <a:highlight>
                <a:srgbClr val="FFFFFF"/>
              </a:highlight>
              <a:latin typeface="Arial"/>
              <a:ea typeface="Arial"/>
              <a:cs typeface="Arial"/>
              <a:sym typeface="Arial"/>
            </a:endParaRPr>
          </a:p>
          <a:p>
            <a:pPr indent="0" lvl="0" marL="0" rtl="0" algn="l">
              <a:spcBef>
                <a:spcPts val="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7"/>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Modelos de complejidad </a:t>
            </a:r>
            <a:endParaRPr/>
          </a:p>
        </p:txBody>
      </p:sp>
      <p:sp>
        <p:nvSpPr>
          <p:cNvPr id="174" name="Google Shape;174;p27"/>
          <p:cNvSpPr txBox="1"/>
          <p:nvPr/>
        </p:nvSpPr>
        <p:spPr>
          <a:xfrm>
            <a:off x="458250" y="3680050"/>
            <a:ext cx="7959600" cy="627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150">
                <a:solidFill>
                  <a:schemeClr val="lt1"/>
                </a:solidFill>
              </a:rPr>
              <a:t>Los proyectos existen en un estado de ambigüedad y requieren interacciones entre múltiples sistemas, a menudo con resultados inciertos. La complejidad es un desafío con el que hay que trabajar.</a:t>
            </a:r>
            <a:endParaRPr>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8"/>
          <p:cNvSpPr txBox="1"/>
          <p:nvPr>
            <p:ph type="title"/>
          </p:nvPr>
        </p:nvSpPr>
        <p:spPr>
          <a:xfrm>
            <a:off x="727650" y="5629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Marco de referencia Cynefin</a:t>
            </a:r>
            <a:endParaRPr/>
          </a:p>
        </p:txBody>
      </p:sp>
      <p:sp>
        <p:nvSpPr>
          <p:cNvPr id="180" name="Google Shape;180;p28"/>
          <p:cNvSpPr txBox="1"/>
          <p:nvPr>
            <p:ph idx="1" type="body"/>
          </p:nvPr>
        </p:nvSpPr>
        <p:spPr>
          <a:xfrm>
            <a:off x="354725" y="1442025"/>
            <a:ext cx="8444100" cy="34086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sz="1167">
                <a:latin typeface="Arial"/>
                <a:ea typeface="Arial"/>
                <a:cs typeface="Arial"/>
                <a:sym typeface="Arial"/>
              </a:rPr>
              <a:t>Es un </a:t>
            </a:r>
            <a:r>
              <a:rPr lang="en" sz="1167">
                <a:latin typeface="Arial"/>
                <a:ea typeface="Arial"/>
                <a:cs typeface="Arial"/>
                <a:sym typeface="Arial"/>
              </a:rPr>
              <a:t>marco de referencia conceptual utilizado para diagnosticar las relaciones de causa y efecto como ayuda para la toma de decisiones. </a:t>
            </a:r>
            <a:endParaRPr sz="1167">
              <a:latin typeface="Arial"/>
              <a:ea typeface="Arial"/>
              <a:cs typeface="Arial"/>
              <a:sym typeface="Arial"/>
            </a:endParaRPr>
          </a:p>
          <a:p>
            <a:pPr indent="0" lvl="0" marL="0" rtl="0" algn="l">
              <a:spcBef>
                <a:spcPts val="1200"/>
              </a:spcBef>
              <a:spcAft>
                <a:spcPts val="0"/>
              </a:spcAft>
              <a:buNone/>
            </a:pPr>
            <a:r>
              <a:rPr lang="en" sz="1167">
                <a:latin typeface="Arial"/>
                <a:ea typeface="Arial"/>
                <a:cs typeface="Arial"/>
                <a:sym typeface="Arial"/>
              </a:rPr>
              <a:t>El marco de referencia ofrece cinco contextos problemáticos y de toma de decisiones:</a:t>
            </a:r>
            <a:endParaRPr sz="1167">
              <a:latin typeface="Arial"/>
              <a:ea typeface="Arial"/>
              <a:cs typeface="Arial"/>
              <a:sym typeface="Arial"/>
            </a:endParaRPr>
          </a:p>
          <a:p>
            <a:pPr indent="0" lvl="0" marL="0" rtl="0" algn="l">
              <a:lnSpc>
                <a:spcPct val="150000"/>
              </a:lnSpc>
              <a:spcBef>
                <a:spcPts val="1200"/>
              </a:spcBef>
              <a:spcAft>
                <a:spcPts val="0"/>
              </a:spcAft>
              <a:buNone/>
            </a:pPr>
            <a:r>
              <a:rPr lang="en" sz="1150">
                <a:solidFill>
                  <a:srgbClr val="231F20"/>
                </a:solidFill>
                <a:highlight>
                  <a:schemeClr val="lt1"/>
                </a:highlight>
                <a:latin typeface="Arial"/>
                <a:ea typeface="Arial"/>
                <a:cs typeface="Arial"/>
                <a:sym typeface="Arial"/>
              </a:rPr>
              <a:t>▶ </a:t>
            </a:r>
            <a:r>
              <a:rPr lang="en" sz="1150">
                <a:solidFill>
                  <a:srgbClr val="231F20"/>
                </a:solidFill>
                <a:highlight>
                  <a:srgbClr val="FFFFFF"/>
                </a:highlight>
                <a:latin typeface="Arial"/>
                <a:ea typeface="Arial"/>
                <a:cs typeface="Arial"/>
                <a:sym typeface="Arial"/>
              </a:rPr>
              <a:t>Se utilizan las mejores prácticas para tomar decisiones cuando existe una relación obvia</a:t>
            </a:r>
            <a:r>
              <a:rPr lang="en" sz="1100">
                <a:solidFill>
                  <a:srgbClr val="000000"/>
                </a:solidFill>
                <a:latin typeface="Arial"/>
                <a:ea typeface="Arial"/>
                <a:cs typeface="Arial"/>
                <a:sym typeface="Arial"/>
              </a:rPr>
              <a:t> </a:t>
            </a:r>
            <a:r>
              <a:rPr lang="en" sz="1150">
                <a:solidFill>
                  <a:srgbClr val="231F20"/>
                </a:solidFill>
                <a:highlight>
                  <a:srgbClr val="FFFFFF"/>
                </a:highlight>
                <a:latin typeface="Arial"/>
                <a:ea typeface="Arial"/>
                <a:cs typeface="Arial"/>
                <a:sym typeface="Arial"/>
              </a:rPr>
              <a:t>de causa y efecto.</a:t>
            </a:r>
            <a:endParaRPr sz="1150">
              <a:solidFill>
                <a:srgbClr val="231F20"/>
              </a:solidFill>
              <a:highlight>
                <a:srgbClr val="FFFFFF"/>
              </a:highlight>
              <a:latin typeface="Arial"/>
              <a:ea typeface="Arial"/>
              <a:cs typeface="Arial"/>
              <a:sym typeface="Arial"/>
            </a:endParaRPr>
          </a:p>
          <a:p>
            <a:pPr indent="0" lvl="0" marL="0" rtl="0" algn="l">
              <a:lnSpc>
                <a:spcPct val="150000"/>
              </a:lnSpc>
              <a:spcBef>
                <a:spcPts val="0"/>
              </a:spcBef>
              <a:spcAft>
                <a:spcPts val="0"/>
              </a:spcAft>
              <a:buNone/>
            </a:pPr>
            <a:r>
              <a:t/>
            </a:r>
            <a:endParaRPr sz="1150">
              <a:solidFill>
                <a:srgbClr val="231F20"/>
              </a:solidFill>
              <a:highlight>
                <a:srgbClr val="FFFFFF"/>
              </a:highlight>
              <a:latin typeface="Arial"/>
              <a:ea typeface="Arial"/>
              <a:cs typeface="Arial"/>
              <a:sym typeface="Arial"/>
            </a:endParaRPr>
          </a:p>
          <a:p>
            <a:pPr indent="0" lvl="0" marL="0" rtl="0" algn="l">
              <a:lnSpc>
                <a:spcPct val="150000"/>
              </a:lnSpc>
              <a:spcBef>
                <a:spcPts val="0"/>
              </a:spcBef>
              <a:spcAft>
                <a:spcPts val="0"/>
              </a:spcAft>
              <a:buNone/>
            </a:pPr>
            <a:r>
              <a:rPr lang="en" sz="1150">
                <a:solidFill>
                  <a:srgbClr val="231F20"/>
                </a:solidFill>
                <a:highlight>
                  <a:srgbClr val="FFFFFF"/>
                </a:highlight>
                <a:latin typeface="Arial"/>
                <a:ea typeface="Arial"/>
                <a:cs typeface="Arial"/>
                <a:sym typeface="Arial"/>
              </a:rPr>
              <a:t>▶ Existen relaciones complicadas cuando hay un conjunto de incógnitas conocidas (known</a:t>
            </a:r>
            <a:r>
              <a:rPr lang="en" sz="1100">
                <a:solidFill>
                  <a:srgbClr val="000000"/>
                </a:solidFill>
                <a:latin typeface="Arial"/>
                <a:ea typeface="Arial"/>
                <a:cs typeface="Arial"/>
                <a:sym typeface="Arial"/>
              </a:rPr>
              <a:t> </a:t>
            </a:r>
            <a:r>
              <a:rPr lang="en" sz="1150">
                <a:solidFill>
                  <a:srgbClr val="231F20"/>
                </a:solidFill>
                <a:highlight>
                  <a:srgbClr val="FFFFFF"/>
                </a:highlight>
                <a:latin typeface="Arial"/>
                <a:ea typeface="Arial"/>
                <a:cs typeface="Arial"/>
                <a:sym typeface="Arial"/>
              </a:rPr>
              <a:t>unknowns) o un rango de respuestas correctas. En estas situaciones, lo mejor es evaluar</a:t>
            </a:r>
            <a:r>
              <a:rPr lang="en" sz="1100">
                <a:solidFill>
                  <a:srgbClr val="000000"/>
                </a:solidFill>
                <a:latin typeface="Arial"/>
                <a:ea typeface="Arial"/>
                <a:cs typeface="Arial"/>
                <a:sym typeface="Arial"/>
              </a:rPr>
              <a:t> </a:t>
            </a:r>
            <a:r>
              <a:rPr lang="en" sz="1150">
                <a:solidFill>
                  <a:srgbClr val="231F20"/>
                </a:solidFill>
                <a:highlight>
                  <a:srgbClr val="FFFFFF"/>
                </a:highlight>
                <a:latin typeface="Arial"/>
                <a:ea typeface="Arial"/>
                <a:cs typeface="Arial"/>
                <a:sym typeface="Arial"/>
              </a:rPr>
              <a:t>los hechos, analizar la situación y aplicar buenas prácticas.</a:t>
            </a:r>
            <a:endParaRPr sz="1150">
              <a:solidFill>
                <a:srgbClr val="231F20"/>
              </a:solidFill>
              <a:highlight>
                <a:srgbClr val="FFFFFF"/>
              </a:highlight>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rPr lang="en" sz="1150">
                <a:solidFill>
                  <a:srgbClr val="231F20"/>
                </a:solidFill>
                <a:highlight>
                  <a:srgbClr val="FFFFFF"/>
                </a:highlight>
                <a:latin typeface="Arial"/>
                <a:ea typeface="Arial"/>
                <a:cs typeface="Arial"/>
                <a:sym typeface="Arial"/>
              </a:rPr>
              <a:t>▶ Las relaciones complejas incluyen incógnitas desconocidas (unknown unknowns). No hay causa y efecto aparentes, y no hay respuestas correctas y obvias. En ambientes complejos, se debe sondear el entorno, percibir la situación y responder con acciones.</a:t>
            </a:r>
            <a:endParaRPr sz="1150">
              <a:solidFill>
                <a:srgbClr val="231F20"/>
              </a:solidFill>
              <a:highlight>
                <a:srgbClr val="FFFFFF"/>
              </a:highlight>
              <a:latin typeface="Arial"/>
              <a:ea typeface="Arial"/>
              <a:cs typeface="Arial"/>
              <a:sym typeface="Arial"/>
            </a:endParaRPr>
          </a:p>
          <a:p>
            <a:pPr indent="0" lvl="0" marL="0" rtl="0" algn="l">
              <a:lnSpc>
                <a:spcPct val="150000"/>
              </a:lnSpc>
              <a:spcBef>
                <a:spcPts val="0"/>
              </a:spcBef>
              <a:spcAft>
                <a:spcPts val="0"/>
              </a:spcAft>
              <a:buNone/>
            </a:pPr>
            <a:r>
              <a:t/>
            </a:r>
            <a:endParaRPr sz="1150">
              <a:solidFill>
                <a:srgbClr val="231F20"/>
              </a:solidFill>
              <a:highlight>
                <a:srgbClr val="FFFFFF"/>
              </a:highlight>
              <a:latin typeface="Arial"/>
              <a:ea typeface="Arial"/>
              <a:cs typeface="Arial"/>
              <a:sym typeface="Arial"/>
            </a:endParaRPr>
          </a:p>
          <a:p>
            <a:pPr indent="0" lvl="0" marL="0" rtl="0" algn="l">
              <a:lnSpc>
                <a:spcPct val="150000"/>
              </a:lnSpc>
              <a:spcBef>
                <a:spcPts val="0"/>
              </a:spcBef>
              <a:spcAft>
                <a:spcPts val="0"/>
              </a:spcAft>
              <a:buNone/>
            </a:pPr>
            <a:r>
              <a:rPr lang="en" sz="1150">
                <a:solidFill>
                  <a:srgbClr val="231F20"/>
                </a:solidFill>
                <a:highlight>
                  <a:srgbClr val="FFFFFF"/>
                </a:highlight>
                <a:latin typeface="Arial"/>
                <a:ea typeface="Arial"/>
                <a:cs typeface="Arial"/>
                <a:sym typeface="Arial"/>
              </a:rPr>
              <a:t>▶En ambientes caóticos, la causa y los efectos no son claros. Existe demasiada confusión como para esperar entender la situación.</a:t>
            </a:r>
            <a:endParaRPr sz="1150">
              <a:solidFill>
                <a:srgbClr val="231F20"/>
              </a:solidFill>
              <a:highlight>
                <a:srgbClr val="FFFFFF"/>
              </a:highlight>
              <a:latin typeface="Arial"/>
              <a:ea typeface="Arial"/>
              <a:cs typeface="Arial"/>
              <a:sym typeface="Arial"/>
            </a:endParaRPr>
          </a:p>
          <a:p>
            <a:pPr indent="0" lvl="0" marL="0" rtl="0" algn="l">
              <a:lnSpc>
                <a:spcPct val="150000"/>
              </a:lnSpc>
              <a:spcBef>
                <a:spcPts val="0"/>
              </a:spcBef>
              <a:spcAft>
                <a:spcPts val="0"/>
              </a:spcAft>
              <a:buNone/>
            </a:pPr>
            <a:r>
              <a:t/>
            </a:r>
            <a:endParaRPr sz="1150">
              <a:solidFill>
                <a:srgbClr val="231F20"/>
              </a:solidFill>
              <a:highlight>
                <a:srgbClr val="FFFFFF"/>
              </a:highlight>
              <a:latin typeface="Arial"/>
              <a:ea typeface="Arial"/>
              <a:cs typeface="Arial"/>
              <a:sym typeface="Arial"/>
            </a:endParaRPr>
          </a:p>
          <a:p>
            <a:pPr indent="0" lvl="0" marL="0" rtl="0" algn="l">
              <a:lnSpc>
                <a:spcPct val="150000"/>
              </a:lnSpc>
              <a:spcBef>
                <a:spcPts val="0"/>
              </a:spcBef>
              <a:spcAft>
                <a:spcPts val="0"/>
              </a:spcAft>
              <a:buNone/>
            </a:pPr>
            <a:r>
              <a:rPr lang="en" sz="1150">
                <a:solidFill>
                  <a:srgbClr val="231F20"/>
                </a:solidFill>
                <a:highlight>
                  <a:srgbClr val="FFFFFF"/>
                </a:highlight>
                <a:latin typeface="Arial"/>
                <a:ea typeface="Arial"/>
                <a:cs typeface="Arial"/>
                <a:sym typeface="Arial"/>
              </a:rPr>
              <a:t>▶Las relaciones desordenadas carecen de claridad y pueden requerir que se descompongan en partes más pequeñas cuyo contexto se relacione con uno de los otros cuatro contextos.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9"/>
          <p:cNvSpPr txBox="1"/>
          <p:nvPr>
            <p:ph type="title"/>
          </p:nvPr>
        </p:nvSpPr>
        <p:spPr>
          <a:xfrm>
            <a:off x="598375" y="570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Matriz de Stacey</a:t>
            </a:r>
            <a:endParaRPr/>
          </a:p>
        </p:txBody>
      </p:sp>
      <p:sp>
        <p:nvSpPr>
          <p:cNvPr id="186" name="Google Shape;186;p29"/>
          <p:cNvSpPr txBox="1"/>
          <p:nvPr>
            <p:ph idx="1" type="body"/>
          </p:nvPr>
        </p:nvSpPr>
        <p:spPr>
          <a:xfrm>
            <a:off x="4413925" y="1377125"/>
            <a:ext cx="3873300" cy="2261100"/>
          </a:xfrm>
          <a:prstGeom prst="rect">
            <a:avLst/>
          </a:prstGeom>
        </p:spPr>
        <p:txBody>
          <a:bodyPr anchorCtr="0" anchor="t" bIns="91425" lIns="91425" spcFirstLastPara="1" rIns="91425" wrap="square" tIns="91425">
            <a:normAutofit fontScale="92500"/>
          </a:bodyPr>
          <a:lstStyle/>
          <a:p>
            <a:pPr indent="0" lvl="0" marL="0" rtl="0" algn="l">
              <a:lnSpc>
                <a:spcPct val="150000"/>
              </a:lnSpc>
              <a:spcBef>
                <a:spcPts val="0"/>
              </a:spcBef>
              <a:spcAft>
                <a:spcPts val="0"/>
              </a:spcAft>
              <a:buNone/>
            </a:pPr>
            <a:r>
              <a:rPr lang="en" sz="1150">
                <a:solidFill>
                  <a:srgbClr val="231F20"/>
                </a:solidFill>
                <a:highlight>
                  <a:srgbClr val="FFFFFF"/>
                </a:highlight>
                <a:latin typeface="Arial"/>
                <a:ea typeface="Arial"/>
                <a:cs typeface="Arial"/>
                <a:sym typeface="Arial"/>
              </a:rPr>
              <a:t>Ralph Stacey desarrolló la matriz de Stacey que es similar al marco de referencia Cynefin, pero examina dos dimensiones para determinar la complejidad relativa de un proyecto:</a:t>
            </a:r>
            <a:endParaRPr sz="1150">
              <a:solidFill>
                <a:srgbClr val="231F20"/>
              </a:solidFill>
              <a:highlight>
                <a:srgbClr val="FFFFFF"/>
              </a:highlight>
              <a:latin typeface="Arial"/>
              <a:ea typeface="Arial"/>
              <a:cs typeface="Arial"/>
              <a:sym typeface="Arial"/>
            </a:endParaRPr>
          </a:p>
          <a:p>
            <a:pPr indent="0" lvl="0" marL="0" rtl="0" algn="l">
              <a:lnSpc>
                <a:spcPct val="150000"/>
              </a:lnSpc>
              <a:spcBef>
                <a:spcPts val="0"/>
              </a:spcBef>
              <a:spcAft>
                <a:spcPts val="0"/>
              </a:spcAft>
              <a:buNone/>
            </a:pPr>
            <a:r>
              <a:t/>
            </a:r>
            <a:endParaRPr sz="1050">
              <a:solidFill>
                <a:srgbClr val="494848"/>
              </a:solidFill>
              <a:highlight>
                <a:srgbClr val="FFFFFF"/>
              </a:highlight>
              <a:latin typeface="Roboto"/>
              <a:ea typeface="Roboto"/>
              <a:cs typeface="Roboto"/>
              <a:sym typeface="Roboto"/>
            </a:endParaRPr>
          </a:p>
          <a:p>
            <a:pPr indent="0" lvl="0" marL="0" rtl="0" algn="l">
              <a:lnSpc>
                <a:spcPct val="150000"/>
              </a:lnSpc>
              <a:spcBef>
                <a:spcPts val="0"/>
              </a:spcBef>
              <a:spcAft>
                <a:spcPts val="0"/>
              </a:spcAft>
              <a:buNone/>
            </a:pPr>
            <a:r>
              <a:rPr lang="en" sz="1150">
                <a:solidFill>
                  <a:srgbClr val="231F20"/>
                </a:solidFill>
                <a:highlight>
                  <a:srgbClr val="FFFFFF"/>
                </a:highlight>
                <a:latin typeface="Arial"/>
                <a:ea typeface="Arial"/>
                <a:cs typeface="Arial"/>
                <a:sym typeface="Arial"/>
              </a:rPr>
              <a:t>(a) la incertidumbre relativa de las necesidades del producto</a:t>
            </a:r>
            <a:endParaRPr sz="1150">
              <a:solidFill>
                <a:srgbClr val="231F20"/>
              </a:solidFill>
              <a:highlight>
                <a:srgbClr val="FFFFFF"/>
              </a:highlight>
              <a:latin typeface="Arial"/>
              <a:ea typeface="Arial"/>
              <a:cs typeface="Arial"/>
              <a:sym typeface="Arial"/>
            </a:endParaRPr>
          </a:p>
          <a:p>
            <a:pPr indent="0" lvl="0" marL="0" rtl="0" algn="l">
              <a:lnSpc>
                <a:spcPct val="150000"/>
              </a:lnSpc>
              <a:spcBef>
                <a:spcPts val="0"/>
              </a:spcBef>
              <a:spcAft>
                <a:spcPts val="0"/>
              </a:spcAft>
              <a:buNone/>
            </a:pPr>
            <a:r>
              <a:rPr lang="en" sz="1150">
                <a:solidFill>
                  <a:srgbClr val="231F20"/>
                </a:solidFill>
                <a:highlight>
                  <a:srgbClr val="FFFFFF"/>
                </a:highlight>
                <a:latin typeface="Arial"/>
                <a:ea typeface="Arial"/>
                <a:cs typeface="Arial"/>
                <a:sym typeface="Arial"/>
              </a:rPr>
              <a:t>(b) la incertidumbre relativa de la tecnología que se utilizará para crear el entregable.</a:t>
            </a:r>
            <a:endParaRPr sz="1150">
              <a:solidFill>
                <a:srgbClr val="231F20"/>
              </a:solidFill>
              <a:highlight>
                <a:srgbClr val="FFFFFF"/>
              </a:highlight>
              <a:latin typeface="Arial"/>
              <a:ea typeface="Arial"/>
              <a:cs typeface="Arial"/>
              <a:sym typeface="Arial"/>
            </a:endParaRPr>
          </a:p>
          <a:p>
            <a:pPr indent="0" lvl="0" marL="0" rtl="0" algn="l">
              <a:spcBef>
                <a:spcPts val="0"/>
              </a:spcBef>
              <a:spcAft>
                <a:spcPts val="1200"/>
              </a:spcAft>
              <a:buNone/>
            </a:pPr>
            <a:r>
              <a:t/>
            </a:r>
            <a:endParaRPr/>
          </a:p>
        </p:txBody>
      </p:sp>
      <p:pic>
        <p:nvPicPr>
          <p:cNvPr id="187" name="Google Shape;187;p29"/>
          <p:cNvPicPr preferRelativeResize="0"/>
          <p:nvPr/>
        </p:nvPicPr>
        <p:blipFill>
          <a:blip r:embed="rId3">
            <a:alphaModFix/>
          </a:blip>
          <a:stretch>
            <a:fillRect/>
          </a:stretch>
        </p:blipFill>
        <p:spPr>
          <a:xfrm>
            <a:off x="598372" y="1377125"/>
            <a:ext cx="3382650" cy="33341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0"/>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MODELOS DE DESARROLLO DEL EQUIPO DEL PROYECTO</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1"/>
          <p:cNvSpPr txBox="1"/>
          <p:nvPr>
            <p:ph type="title"/>
          </p:nvPr>
        </p:nvSpPr>
        <p:spPr>
          <a:xfrm>
            <a:off x="727650" y="5321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Escalera de Tuckman </a:t>
            </a:r>
            <a:endParaRPr/>
          </a:p>
        </p:txBody>
      </p:sp>
      <p:sp>
        <p:nvSpPr>
          <p:cNvPr id="198" name="Google Shape;198;p31"/>
          <p:cNvSpPr txBox="1"/>
          <p:nvPr>
            <p:ph idx="1" type="body"/>
          </p:nvPr>
        </p:nvSpPr>
        <p:spPr>
          <a:xfrm>
            <a:off x="501250" y="1334075"/>
            <a:ext cx="8228100" cy="3485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 Formación. El equipo del proyecto se reúne por primera vez. Los miembros conocen  el nombre de cada uno, su posición en el equipo del proyecto, sus habilidades y otra información de antecedentes pertinente.</a:t>
            </a:r>
            <a:endParaRPr/>
          </a:p>
          <a:p>
            <a:pPr indent="0" lvl="0" marL="0" rtl="0" algn="l">
              <a:spcBef>
                <a:spcPts val="1200"/>
              </a:spcBef>
              <a:spcAft>
                <a:spcPts val="0"/>
              </a:spcAft>
              <a:buNone/>
            </a:pPr>
            <a:r>
              <a:rPr lang="en"/>
              <a:t>▶ Turbulencia. Los miembros del equipo del proyecto se preparan para ocupar una posición en el equipo. En esta fase es donde las personalidades, fortalezas y debilidades de las personas comienzan a emerger.</a:t>
            </a:r>
            <a:endParaRPr/>
          </a:p>
          <a:p>
            <a:pPr indent="0" lvl="0" marL="0" rtl="0" algn="l">
              <a:spcBef>
                <a:spcPts val="1200"/>
              </a:spcBef>
              <a:spcAft>
                <a:spcPts val="0"/>
              </a:spcAft>
              <a:buNone/>
            </a:pPr>
            <a:r>
              <a:rPr lang="en"/>
              <a:t>▶ Normalización. El equipo del proyecto comienza a funcionar como un órgano colectivo. En este punto, los miembros del equipo del proyecto conocen su lugar en el equipo y cómo se relacionan e interactúan con todos los demás miembros.</a:t>
            </a:r>
            <a:endParaRPr/>
          </a:p>
          <a:p>
            <a:pPr indent="0" lvl="0" marL="0" rtl="0" algn="l">
              <a:spcBef>
                <a:spcPts val="1200"/>
              </a:spcBef>
              <a:spcAft>
                <a:spcPts val="0"/>
              </a:spcAft>
              <a:buNone/>
            </a:pPr>
            <a:r>
              <a:rPr lang="en"/>
              <a:t>▶ Desempeño. El equipo del proyecto se vuelve operativamente </a:t>
            </a:r>
            <a:r>
              <a:rPr lang="en"/>
              <a:t>eficiente</a:t>
            </a:r>
            <a:r>
              <a:rPr lang="en"/>
              <a:t>. Esta es la etapa madura del equipo de proyecto.</a:t>
            </a:r>
            <a:endParaRPr/>
          </a:p>
          <a:p>
            <a:pPr indent="0" lvl="0" marL="0" rtl="0" algn="l">
              <a:spcBef>
                <a:spcPts val="1200"/>
              </a:spcBef>
              <a:spcAft>
                <a:spcPts val="1200"/>
              </a:spcAft>
              <a:buNone/>
            </a:pPr>
            <a:r>
              <a:rPr lang="en"/>
              <a:t>▶ Disolución. El equipo del proyecto completa el trabajo y se dispersa para trabajar en otras cosas.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MODELOS COMÚNMENTE UTILIZADOS</a:t>
            </a:r>
            <a:endParaRPr/>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Los modelos reflejan visiones simplificadas y a pequeña escala de la realidad y presentan escenarios, estrategias o enfoques para optimizar los procesos y esfuerzos de trabajo. Un modelo ayuda a explicar cómo funciona algo en el mundo real. Los modelos pueden moldear el comportamiento y señalar enfoques para resolver problemas o satisfacer necesidades.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2"/>
          <p:cNvSpPr txBox="1"/>
          <p:nvPr>
            <p:ph type="title"/>
          </p:nvPr>
        </p:nvSpPr>
        <p:spPr>
          <a:xfrm>
            <a:off x="508350" y="593775"/>
            <a:ext cx="81309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Modelo de Desempeño del equipo de Drexler/Sibbet</a:t>
            </a:r>
            <a:endParaRPr/>
          </a:p>
        </p:txBody>
      </p:sp>
      <p:sp>
        <p:nvSpPr>
          <p:cNvPr id="204" name="Google Shape;204;p32"/>
          <p:cNvSpPr txBox="1"/>
          <p:nvPr>
            <p:ph idx="1" type="body"/>
          </p:nvPr>
        </p:nvSpPr>
        <p:spPr>
          <a:xfrm>
            <a:off x="362425" y="1310925"/>
            <a:ext cx="8328300" cy="36165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 Paso 1: Orientación. La orientación responde a la pregunta de por qué. En esta etapa, el equipo del proyecto conoce el propósito y la misión del proyecto.</a:t>
            </a:r>
            <a:endParaRPr/>
          </a:p>
          <a:p>
            <a:pPr indent="0" lvl="0" marL="0" rtl="0" algn="l">
              <a:spcBef>
                <a:spcPts val="1200"/>
              </a:spcBef>
              <a:spcAft>
                <a:spcPts val="0"/>
              </a:spcAft>
              <a:buNone/>
            </a:pPr>
            <a:r>
              <a:rPr lang="en"/>
              <a:t>▶ Paso 2: Crear </a:t>
            </a:r>
            <a:r>
              <a:rPr lang="en"/>
              <a:t>confianza</a:t>
            </a:r>
            <a:r>
              <a:rPr lang="en"/>
              <a:t>. La creación de </a:t>
            </a:r>
            <a:r>
              <a:rPr lang="en"/>
              <a:t>confianza</a:t>
            </a:r>
            <a:r>
              <a:rPr lang="en"/>
              <a:t> responde a la pregunta de quién. Esta etapa arroja luz sobre quiénes están en el equipo del proyecto y las habilidades y destrezas que cada persona aporta.</a:t>
            </a:r>
            <a:endParaRPr/>
          </a:p>
          <a:p>
            <a:pPr indent="0" lvl="0" marL="0" rtl="0" algn="l">
              <a:spcBef>
                <a:spcPts val="1200"/>
              </a:spcBef>
              <a:spcAft>
                <a:spcPts val="0"/>
              </a:spcAft>
              <a:buNone/>
            </a:pPr>
            <a:r>
              <a:rPr lang="en"/>
              <a:t>▶ Paso 3: Aclaración de la meta. La aclaración de la meta responde a qué. En esta etapa, el equipo del proyecto elabora la información de alto nivel del proyecto.</a:t>
            </a:r>
            <a:endParaRPr/>
          </a:p>
          <a:p>
            <a:pPr indent="0" lvl="0" marL="0" rtl="0" algn="l">
              <a:spcBef>
                <a:spcPts val="1200"/>
              </a:spcBef>
              <a:spcAft>
                <a:spcPts val="0"/>
              </a:spcAft>
              <a:buNone/>
            </a:pPr>
            <a:r>
              <a:rPr lang="en"/>
              <a:t>▶ Paso 4: Compromiso. El compromiso aborda la pregunta de cómo. En esta etapa, el equipo del proyecto comienza a </a:t>
            </a:r>
            <a:r>
              <a:rPr lang="en"/>
              <a:t>definir</a:t>
            </a:r>
            <a:r>
              <a:rPr lang="en"/>
              <a:t> los planes para lograr los objetivos.</a:t>
            </a:r>
            <a:endParaRPr/>
          </a:p>
          <a:p>
            <a:pPr indent="0" lvl="0" marL="0" rtl="0" algn="l">
              <a:spcBef>
                <a:spcPts val="1200"/>
              </a:spcBef>
              <a:spcAft>
                <a:spcPts val="0"/>
              </a:spcAft>
              <a:buNone/>
            </a:pPr>
            <a:r>
              <a:rPr lang="en"/>
              <a:t>▶ Paso 5: Implementación. Los planes de alto nivel son descompuestos en mayores niveles de detalle, como un cronograma o una lista de trabajo pendiente (backlog) detallado.</a:t>
            </a:r>
            <a:endParaRPr/>
          </a:p>
          <a:p>
            <a:pPr indent="0" lvl="0" marL="0" rtl="0" algn="l">
              <a:spcBef>
                <a:spcPts val="1200"/>
              </a:spcBef>
              <a:spcAft>
                <a:spcPts val="0"/>
              </a:spcAft>
              <a:buNone/>
            </a:pPr>
            <a:r>
              <a:rPr lang="en"/>
              <a:t>▶ Paso 6: Alto desempeño. Después de que el equipo del proyecto haya trabajado conjuntamente durante algún tiempo, los miembros del mismo alcanzan un alto nivel de desempeño.</a:t>
            </a:r>
            <a:endParaRPr/>
          </a:p>
          <a:p>
            <a:pPr indent="0" lvl="0" marL="0" rtl="0" algn="l">
              <a:spcBef>
                <a:spcPts val="1200"/>
              </a:spcBef>
              <a:spcAft>
                <a:spcPts val="1200"/>
              </a:spcAft>
              <a:buNone/>
            </a:pPr>
            <a:r>
              <a:rPr lang="en"/>
              <a:t>▶ Paso 7: Renovación. La renovación es la etapa de trabajar a través de los cambios en el equipo del proyecto o en el proyecto.</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Otros modelos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4"/>
          <p:cNvSpPr txBox="1"/>
          <p:nvPr>
            <p:ph type="title"/>
          </p:nvPr>
        </p:nvSpPr>
        <p:spPr>
          <a:xfrm>
            <a:off x="729450" y="570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Modelo de conflicto </a:t>
            </a:r>
            <a:endParaRPr/>
          </a:p>
        </p:txBody>
      </p:sp>
      <p:sp>
        <p:nvSpPr>
          <p:cNvPr id="215" name="Google Shape;215;p34"/>
          <p:cNvSpPr txBox="1"/>
          <p:nvPr>
            <p:ph idx="1" type="body"/>
          </p:nvPr>
        </p:nvSpPr>
        <p:spPr>
          <a:xfrm>
            <a:off x="488825" y="1371600"/>
            <a:ext cx="8193000" cy="3596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Los </a:t>
            </a:r>
            <a:r>
              <a:rPr lang="en"/>
              <a:t>conflictos</a:t>
            </a:r>
            <a:r>
              <a:rPr lang="en"/>
              <a:t> son comunes en los proyectos. Los </a:t>
            </a:r>
            <a:r>
              <a:rPr lang="en"/>
              <a:t>conflictos</a:t>
            </a:r>
            <a:r>
              <a:rPr lang="en"/>
              <a:t> pueden resultar saludables y productivos si se manejan bien.</a:t>
            </a:r>
            <a:endParaRPr/>
          </a:p>
          <a:p>
            <a:pPr indent="0" lvl="0" marL="0" rtl="0" algn="l">
              <a:lnSpc>
                <a:spcPct val="150000"/>
              </a:lnSpc>
              <a:spcBef>
                <a:spcPts val="1200"/>
              </a:spcBef>
              <a:spcAft>
                <a:spcPts val="0"/>
              </a:spcAft>
              <a:buNone/>
            </a:pPr>
            <a:r>
              <a:rPr lang="en" sz="1150">
                <a:solidFill>
                  <a:srgbClr val="231F20"/>
                </a:solidFill>
                <a:highlight>
                  <a:srgbClr val="FFFFFF"/>
                </a:highlight>
                <a:latin typeface="Arial"/>
                <a:ea typeface="Arial"/>
                <a:cs typeface="Arial"/>
                <a:sym typeface="Arial"/>
              </a:rPr>
              <a:t>▶ Confrontación/resolución del problema. Enfrentar un </a:t>
            </a:r>
            <a:r>
              <a:rPr lang="en" sz="1150">
                <a:solidFill>
                  <a:srgbClr val="231F20"/>
                </a:solidFill>
                <a:highlight>
                  <a:srgbClr val="FFFFFF"/>
                </a:highlight>
                <a:latin typeface="Arial"/>
                <a:ea typeface="Arial"/>
                <a:cs typeface="Arial"/>
                <a:sym typeface="Arial"/>
              </a:rPr>
              <a:t>conflicto</a:t>
            </a:r>
            <a:r>
              <a:rPr lang="en" sz="1150">
                <a:solidFill>
                  <a:srgbClr val="231F20"/>
                </a:solidFill>
                <a:highlight>
                  <a:srgbClr val="FFFFFF"/>
                </a:highlight>
                <a:latin typeface="Arial"/>
                <a:ea typeface="Arial"/>
                <a:cs typeface="Arial"/>
                <a:sym typeface="Arial"/>
              </a:rPr>
              <a:t> maneja el </a:t>
            </a:r>
            <a:r>
              <a:rPr lang="en" sz="1150">
                <a:solidFill>
                  <a:srgbClr val="231F20"/>
                </a:solidFill>
                <a:highlight>
                  <a:srgbClr val="FFFFFF"/>
                </a:highlight>
                <a:latin typeface="Arial"/>
                <a:ea typeface="Arial"/>
                <a:cs typeface="Arial"/>
                <a:sym typeface="Arial"/>
              </a:rPr>
              <a:t>conflicto</a:t>
            </a:r>
            <a:r>
              <a:rPr lang="en" sz="1150">
                <a:solidFill>
                  <a:srgbClr val="231F20"/>
                </a:solidFill>
                <a:highlight>
                  <a:srgbClr val="FFFFFF"/>
                </a:highlight>
                <a:latin typeface="Arial"/>
                <a:ea typeface="Arial"/>
                <a:cs typeface="Arial"/>
                <a:sym typeface="Arial"/>
              </a:rPr>
              <a:t> como un problema a resolver.</a:t>
            </a:r>
            <a:endParaRPr sz="1150">
              <a:solidFill>
                <a:srgbClr val="231F20"/>
              </a:solidFill>
              <a:highlight>
                <a:srgbClr val="FFFFFF"/>
              </a:highlight>
              <a:latin typeface="Arial"/>
              <a:ea typeface="Arial"/>
              <a:cs typeface="Arial"/>
              <a:sym typeface="Arial"/>
            </a:endParaRPr>
          </a:p>
          <a:p>
            <a:pPr indent="0" lvl="0" marL="0" rtl="0" algn="l">
              <a:lnSpc>
                <a:spcPct val="150000"/>
              </a:lnSpc>
              <a:spcBef>
                <a:spcPts val="0"/>
              </a:spcBef>
              <a:spcAft>
                <a:spcPts val="0"/>
              </a:spcAft>
              <a:buNone/>
            </a:pPr>
            <a:r>
              <a:rPr lang="en" sz="1150">
                <a:solidFill>
                  <a:srgbClr val="231F20"/>
                </a:solidFill>
                <a:highlight>
                  <a:srgbClr val="FFFFFF"/>
                </a:highlight>
                <a:latin typeface="Arial"/>
                <a:ea typeface="Arial"/>
                <a:cs typeface="Arial"/>
                <a:sym typeface="Arial"/>
              </a:rPr>
              <a:t>▶ Colaboración. Colaborar implica incorporar múltiples puntos de vista sobre el </a:t>
            </a:r>
            <a:r>
              <a:rPr lang="en" sz="1150">
                <a:solidFill>
                  <a:srgbClr val="231F20"/>
                </a:solidFill>
                <a:highlight>
                  <a:srgbClr val="FFFFFF"/>
                </a:highlight>
                <a:latin typeface="Arial"/>
                <a:ea typeface="Arial"/>
                <a:cs typeface="Arial"/>
                <a:sym typeface="Arial"/>
              </a:rPr>
              <a:t>conflicto</a:t>
            </a:r>
            <a:r>
              <a:rPr lang="en" sz="1150">
                <a:solidFill>
                  <a:srgbClr val="231F20"/>
                </a:solidFill>
                <a:highlight>
                  <a:srgbClr val="FFFFFF"/>
                </a:highlight>
                <a:latin typeface="Arial"/>
                <a:ea typeface="Arial"/>
                <a:cs typeface="Arial"/>
                <a:sym typeface="Arial"/>
              </a:rPr>
              <a:t>.</a:t>
            </a:r>
            <a:endParaRPr sz="1150">
              <a:solidFill>
                <a:srgbClr val="231F20"/>
              </a:solidFill>
              <a:highlight>
                <a:srgbClr val="FFFFFF"/>
              </a:highlight>
              <a:latin typeface="Arial"/>
              <a:ea typeface="Arial"/>
              <a:cs typeface="Arial"/>
              <a:sym typeface="Arial"/>
            </a:endParaRPr>
          </a:p>
          <a:p>
            <a:pPr indent="0" lvl="0" marL="0" rtl="0" algn="l">
              <a:lnSpc>
                <a:spcPct val="150000"/>
              </a:lnSpc>
              <a:spcBef>
                <a:spcPts val="0"/>
              </a:spcBef>
              <a:spcAft>
                <a:spcPts val="0"/>
              </a:spcAft>
              <a:buNone/>
            </a:pPr>
            <a:r>
              <a:rPr lang="en" sz="1150">
                <a:solidFill>
                  <a:srgbClr val="231F20"/>
                </a:solidFill>
                <a:highlight>
                  <a:srgbClr val="FFFFFF"/>
                </a:highlight>
                <a:latin typeface="Arial"/>
                <a:ea typeface="Arial"/>
                <a:cs typeface="Arial"/>
                <a:sym typeface="Arial"/>
              </a:rPr>
              <a:t>▶ Compromiso. Existen algunos </a:t>
            </a:r>
            <a:r>
              <a:rPr lang="en" sz="1150">
                <a:solidFill>
                  <a:srgbClr val="231F20"/>
                </a:solidFill>
                <a:highlight>
                  <a:srgbClr val="FFFFFF"/>
                </a:highlight>
                <a:latin typeface="Arial"/>
                <a:ea typeface="Arial"/>
                <a:cs typeface="Arial"/>
                <a:sym typeface="Arial"/>
              </a:rPr>
              <a:t>conflictos</a:t>
            </a:r>
            <a:r>
              <a:rPr lang="en" sz="1150">
                <a:solidFill>
                  <a:srgbClr val="231F20"/>
                </a:solidFill>
                <a:highlight>
                  <a:srgbClr val="FFFFFF"/>
                </a:highlight>
                <a:latin typeface="Arial"/>
                <a:ea typeface="Arial"/>
                <a:cs typeface="Arial"/>
                <a:sym typeface="Arial"/>
              </a:rPr>
              <a:t> en los que todas las partes no quedarán completamente satisfechas. En </a:t>
            </a:r>
            <a:r>
              <a:rPr lang="en" sz="1150">
                <a:solidFill>
                  <a:srgbClr val="231F20"/>
                </a:solidFill>
                <a:highlight>
                  <a:srgbClr val="FFFFFF"/>
                </a:highlight>
                <a:latin typeface="Arial"/>
                <a:ea typeface="Arial"/>
                <a:cs typeface="Arial"/>
                <a:sym typeface="Arial"/>
              </a:rPr>
              <a:t>estos</a:t>
            </a:r>
            <a:r>
              <a:rPr lang="en" sz="1150">
                <a:solidFill>
                  <a:srgbClr val="231F20"/>
                </a:solidFill>
                <a:highlight>
                  <a:srgbClr val="FFFFFF"/>
                </a:highlight>
                <a:latin typeface="Arial"/>
                <a:ea typeface="Arial"/>
                <a:cs typeface="Arial"/>
                <a:sym typeface="Arial"/>
              </a:rPr>
              <a:t> casos, el mejor enfoque es encontrar una forma de compromiso.</a:t>
            </a:r>
            <a:endParaRPr sz="1150">
              <a:solidFill>
                <a:srgbClr val="231F20"/>
              </a:solidFill>
              <a:highlight>
                <a:srgbClr val="FFFFFF"/>
              </a:highlight>
              <a:latin typeface="Arial"/>
              <a:ea typeface="Arial"/>
              <a:cs typeface="Arial"/>
              <a:sym typeface="Arial"/>
            </a:endParaRPr>
          </a:p>
          <a:p>
            <a:pPr indent="0" lvl="0" marL="0" rtl="0" algn="l">
              <a:lnSpc>
                <a:spcPct val="150000"/>
              </a:lnSpc>
              <a:spcBef>
                <a:spcPts val="0"/>
              </a:spcBef>
              <a:spcAft>
                <a:spcPts val="0"/>
              </a:spcAft>
              <a:buNone/>
            </a:pPr>
            <a:r>
              <a:rPr lang="en" sz="1150">
                <a:solidFill>
                  <a:srgbClr val="231F20"/>
                </a:solidFill>
                <a:highlight>
                  <a:srgbClr val="FFFFFF"/>
                </a:highlight>
                <a:latin typeface="Arial"/>
                <a:ea typeface="Arial"/>
                <a:cs typeface="Arial"/>
                <a:sym typeface="Arial"/>
              </a:rPr>
              <a:t>▶ Estabilización/complacencia. Estabilizar y complacer es útil cuando lograr el objetivo general es más importante que el desacuerdo.</a:t>
            </a:r>
            <a:endParaRPr sz="1150">
              <a:solidFill>
                <a:srgbClr val="231F20"/>
              </a:solidFill>
              <a:highlight>
                <a:srgbClr val="FFFFFF"/>
              </a:highlight>
              <a:latin typeface="Arial"/>
              <a:ea typeface="Arial"/>
              <a:cs typeface="Arial"/>
              <a:sym typeface="Arial"/>
            </a:endParaRPr>
          </a:p>
          <a:p>
            <a:pPr indent="0" lvl="0" marL="0" rtl="0" algn="l">
              <a:lnSpc>
                <a:spcPct val="150000"/>
              </a:lnSpc>
              <a:spcBef>
                <a:spcPts val="0"/>
              </a:spcBef>
              <a:spcAft>
                <a:spcPts val="0"/>
              </a:spcAft>
              <a:buNone/>
            </a:pPr>
            <a:r>
              <a:rPr lang="en" sz="1150">
                <a:solidFill>
                  <a:srgbClr val="231F20"/>
                </a:solidFill>
                <a:highlight>
                  <a:srgbClr val="FFFFFF"/>
                </a:highlight>
                <a:latin typeface="Arial"/>
                <a:ea typeface="Arial"/>
                <a:cs typeface="Arial"/>
                <a:sym typeface="Arial"/>
              </a:rPr>
              <a:t>▶ Imposición. La imposición se utiliza cuando no hay </a:t>
            </a:r>
            <a:r>
              <a:rPr lang="en" sz="1150">
                <a:solidFill>
                  <a:srgbClr val="231F20"/>
                </a:solidFill>
                <a:highlight>
                  <a:srgbClr val="FFFFFF"/>
                </a:highlight>
                <a:latin typeface="Arial"/>
                <a:ea typeface="Arial"/>
                <a:cs typeface="Arial"/>
                <a:sym typeface="Arial"/>
              </a:rPr>
              <a:t>suficiente</a:t>
            </a:r>
            <a:r>
              <a:rPr lang="en" sz="1150">
                <a:solidFill>
                  <a:srgbClr val="231F20"/>
                </a:solidFill>
                <a:highlight>
                  <a:srgbClr val="FFFFFF"/>
                </a:highlight>
                <a:latin typeface="Arial"/>
                <a:ea typeface="Arial"/>
                <a:cs typeface="Arial"/>
                <a:sym typeface="Arial"/>
              </a:rPr>
              <a:t> tiempo para colaborar o resolver problemas.</a:t>
            </a:r>
            <a:endParaRPr sz="1150">
              <a:solidFill>
                <a:srgbClr val="231F20"/>
              </a:solidFill>
              <a:highlight>
                <a:srgbClr val="FFFFFF"/>
              </a:highlight>
              <a:latin typeface="Arial"/>
              <a:ea typeface="Arial"/>
              <a:cs typeface="Arial"/>
              <a:sym typeface="Arial"/>
            </a:endParaRPr>
          </a:p>
          <a:p>
            <a:pPr indent="0" lvl="0" marL="0" rtl="0" algn="l">
              <a:lnSpc>
                <a:spcPct val="150000"/>
              </a:lnSpc>
              <a:spcBef>
                <a:spcPts val="0"/>
              </a:spcBef>
              <a:spcAft>
                <a:spcPts val="0"/>
              </a:spcAft>
              <a:buNone/>
            </a:pPr>
            <a:r>
              <a:rPr lang="en" sz="1150">
                <a:solidFill>
                  <a:srgbClr val="231F20"/>
                </a:solidFill>
                <a:highlight>
                  <a:srgbClr val="FFFFFF"/>
                </a:highlight>
                <a:latin typeface="Arial"/>
                <a:ea typeface="Arial"/>
                <a:cs typeface="Arial"/>
                <a:sym typeface="Arial"/>
              </a:rPr>
              <a:t>▶ Retirada/evasión. A veces un problema desaparece por sí solo, o a veces las discusiones </a:t>
            </a:r>
            <a:endParaRPr sz="1150">
              <a:solidFill>
                <a:srgbClr val="231F20"/>
              </a:solidFill>
              <a:highlight>
                <a:srgbClr val="FFFFFF"/>
              </a:highlight>
              <a:latin typeface="Arial"/>
              <a:ea typeface="Arial"/>
              <a:cs typeface="Arial"/>
              <a:sym typeface="Arial"/>
            </a:endParaRPr>
          </a:p>
          <a:p>
            <a:pPr indent="0" lvl="0" marL="0" rtl="0" algn="l">
              <a:lnSpc>
                <a:spcPct val="150000"/>
              </a:lnSpc>
              <a:spcBef>
                <a:spcPts val="0"/>
              </a:spcBef>
              <a:spcAft>
                <a:spcPts val="0"/>
              </a:spcAft>
              <a:buNone/>
            </a:pPr>
            <a:r>
              <a:rPr lang="en" sz="1150">
                <a:solidFill>
                  <a:srgbClr val="231F20"/>
                </a:solidFill>
                <a:highlight>
                  <a:srgbClr val="FFFFFF"/>
                </a:highlight>
                <a:latin typeface="Arial"/>
                <a:ea typeface="Arial"/>
                <a:cs typeface="Arial"/>
                <a:sym typeface="Arial"/>
              </a:rPr>
              <a:t>se enardecen y las personas necesitan un período de enfriamiento.</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5"/>
          <p:cNvSpPr txBox="1"/>
          <p:nvPr>
            <p:ph type="title"/>
          </p:nvPr>
        </p:nvSpPr>
        <p:spPr>
          <a:xfrm>
            <a:off x="729450" y="56720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Negociacion</a:t>
            </a:r>
            <a:endParaRPr/>
          </a:p>
        </p:txBody>
      </p:sp>
      <p:sp>
        <p:nvSpPr>
          <p:cNvPr id="221" name="Google Shape;221;p35"/>
          <p:cNvSpPr txBox="1"/>
          <p:nvPr>
            <p:ph idx="1" type="body"/>
          </p:nvPr>
        </p:nvSpPr>
        <p:spPr>
          <a:xfrm>
            <a:off x="4333675" y="1466450"/>
            <a:ext cx="4084500" cy="31737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0"/>
              </a:spcAft>
              <a:buNone/>
            </a:pPr>
            <a:r>
              <a:rPr lang="en"/>
              <a:t>Existen muchos modelos de negociación. Uno de ellos es el principio de Steven Covey de “Pensar en Ganar-Ganar”.</a:t>
            </a:r>
            <a:endParaRPr/>
          </a:p>
          <a:p>
            <a:pPr indent="0" lvl="0" marL="0" rtl="0" algn="l">
              <a:spcBef>
                <a:spcPts val="1200"/>
              </a:spcBef>
              <a:spcAft>
                <a:spcPts val="0"/>
              </a:spcAft>
              <a:buNone/>
            </a:pPr>
            <a:r>
              <a:rPr lang="en"/>
              <a:t>En las negociaciones, hay diversos resultados posibles: </a:t>
            </a:r>
            <a:endParaRPr/>
          </a:p>
          <a:p>
            <a:pPr indent="0" lvl="0" marL="0" rtl="0" algn="l">
              <a:spcBef>
                <a:spcPts val="1200"/>
              </a:spcBef>
              <a:spcAft>
                <a:spcPts val="0"/>
              </a:spcAft>
              <a:buNone/>
            </a:pPr>
            <a:r>
              <a:rPr lang="en"/>
              <a:t>▶ Ganar-ganar. Este es el resultado óptimo, en el que cada persona está satisfecha con el mismo.</a:t>
            </a:r>
            <a:endParaRPr/>
          </a:p>
          <a:p>
            <a:pPr indent="0" lvl="0" marL="0" rtl="0" algn="l">
              <a:spcBef>
                <a:spcPts val="1200"/>
              </a:spcBef>
              <a:spcAft>
                <a:spcPts val="0"/>
              </a:spcAft>
              <a:buNone/>
            </a:pPr>
            <a:r>
              <a:rPr lang="en"/>
              <a:t>▶ Ganar-perder/perder-ganar. Esto describe una perspectiva de competencia donde para poder ganar, alguien tiene que perder.</a:t>
            </a:r>
            <a:endParaRPr/>
          </a:p>
          <a:p>
            <a:pPr indent="0" lvl="0" marL="0" rtl="0" algn="l">
              <a:spcBef>
                <a:spcPts val="1200"/>
              </a:spcBef>
              <a:spcAft>
                <a:spcPts val="1200"/>
              </a:spcAft>
              <a:buNone/>
            </a:pPr>
            <a:r>
              <a:rPr lang="en"/>
              <a:t>▶ Perder-perder. Este resultado puede darse cuando hubiera sido posible obtener resultados tipo ganar-ganar, pero la competencia supera a la colaboración.</a:t>
            </a:r>
            <a:endParaRPr/>
          </a:p>
        </p:txBody>
      </p:sp>
      <p:pic>
        <p:nvPicPr>
          <p:cNvPr id="222" name="Google Shape;222;p35"/>
          <p:cNvPicPr preferRelativeResize="0"/>
          <p:nvPr/>
        </p:nvPicPr>
        <p:blipFill>
          <a:blip r:embed="rId3">
            <a:alphaModFix/>
          </a:blip>
          <a:stretch>
            <a:fillRect/>
          </a:stretch>
        </p:blipFill>
        <p:spPr>
          <a:xfrm>
            <a:off x="340475" y="1546700"/>
            <a:ext cx="3278226" cy="24586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6"/>
          <p:cNvSpPr txBox="1"/>
          <p:nvPr>
            <p:ph type="title"/>
          </p:nvPr>
        </p:nvSpPr>
        <p:spPr>
          <a:xfrm>
            <a:off x="729450" y="5744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Aspectos de la perspectiva ganar-ganar</a:t>
            </a:r>
            <a:endParaRPr/>
          </a:p>
        </p:txBody>
      </p:sp>
      <p:sp>
        <p:nvSpPr>
          <p:cNvPr id="228" name="Google Shape;228;p36"/>
          <p:cNvSpPr txBox="1"/>
          <p:nvPr>
            <p:ph idx="1" type="body"/>
          </p:nvPr>
        </p:nvSpPr>
        <p:spPr>
          <a:xfrm>
            <a:off x="445025" y="1823925"/>
            <a:ext cx="4311900" cy="2429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 Carácter. Las partes involucradas son maduras, demuestran integridad y comparten la perspectiva de que hay </a:t>
            </a:r>
            <a:r>
              <a:rPr lang="en"/>
              <a:t>suficiente</a:t>
            </a:r>
            <a:r>
              <a:rPr lang="en"/>
              <a:t> valor para todos. </a:t>
            </a:r>
            <a:endParaRPr/>
          </a:p>
          <a:p>
            <a:pPr indent="0" lvl="0" marL="0" rtl="0" algn="l">
              <a:spcBef>
                <a:spcPts val="1200"/>
              </a:spcBef>
              <a:spcAft>
                <a:spcPts val="0"/>
              </a:spcAft>
              <a:buNone/>
            </a:pPr>
            <a:r>
              <a:rPr lang="en"/>
              <a:t>▶ </a:t>
            </a:r>
            <a:r>
              <a:rPr lang="en"/>
              <a:t>Confianza</a:t>
            </a:r>
            <a:r>
              <a:rPr lang="en"/>
              <a:t>. Las partes confían entre sí, establecen acuerdos sobre cómo operar y muestran responsabilidad. </a:t>
            </a:r>
            <a:endParaRPr/>
          </a:p>
          <a:p>
            <a:pPr indent="0" lvl="0" marL="0" rtl="0" algn="l">
              <a:spcBef>
                <a:spcPts val="1200"/>
              </a:spcBef>
              <a:spcAft>
                <a:spcPts val="1200"/>
              </a:spcAft>
              <a:buNone/>
            </a:pPr>
            <a:r>
              <a:rPr lang="en"/>
              <a:t>▶ Enfoque. Cada parte está dispuesta a apreciar la situación desde el punto de vista de la otra.</a:t>
            </a:r>
            <a:endParaRPr/>
          </a:p>
        </p:txBody>
      </p:sp>
      <p:pic>
        <p:nvPicPr>
          <p:cNvPr id="229" name="Google Shape;229;p36"/>
          <p:cNvPicPr preferRelativeResize="0"/>
          <p:nvPr/>
        </p:nvPicPr>
        <p:blipFill>
          <a:blip r:embed="rId3">
            <a:alphaModFix/>
          </a:blip>
          <a:stretch>
            <a:fillRect/>
          </a:stretch>
        </p:blipFill>
        <p:spPr>
          <a:xfrm>
            <a:off x="5335050" y="1823925"/>
            <a:ext cx="3198425" cy="18307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Planificación</a:t>
            </a:r>
            <a:endParaRPr/>
          </a:p>
        </p:txBody>
      </p:sp>
      <p:sp>
        <p:nvSpPr>
          <p:cNvPr id="235" name="Google Shape;235;p3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Barry Boehm elaboró un modelo que compara el tiempo y el esfuerzo invertidos en la elaboración de planes para reducir el riesgo, incluidos los retrasos y otros costos asociados con la </a:t>
            </a:r>
            <a:r>
              <a:rPr lang="en"/>
              <a:t>sobreplanificación</a:t>
            </a:r>
            <a:r>
              <a:rPr lang="en"/>
              <a:t>. Al tomarse más tiempo para </a:t>
            </a:r>
            <a:r>
              <a:rPr lang="en"/>
              <a:t>planificar</a:t>
            </a:r>
            <a:r>
              <a:rPr lang="en"/>
              <a:t> por adelantado, muchos proyectos pueden reducir la incertidumbre, los descuidos y el retrabajo. Sin embargo, cuanto más tiempo se dedique a la </a:t>
            </a:r>
            <a:r>
              <a:rPr lang="en"/>
              <a:t>planificación</a:t>
            </a:r>
            <a:r>
              <a:rPr lang="en"/>
              <a:t>, más tiempo se tardará en obtener un retorno de la inversión, se podría perder más cuota de mercado y podrían cambiar las circunstancias aún más en el momento en que se entregue la salida.</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8"/>
          <p:cNvSpPr txBox="1"/>
          <p:nvPr>
            <p:ph type="title"/>
          </p:nvPr>
        </p:nvSpPr>
        <p:spPr>
          <a:xfrm>
            <a:off x="692975" y="5890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Grupos de procesos </a:t>
            </a:r>
            <a:endParaRPr/>
          </a:p>
        </p:txBody>
      </p:sp>
      <p:sp>
        <p:nvSpPr>
          <p:cNvPr id="241" name="Google Shape;241;p38"/>
          <p:cNvSpPr txBox="1"/>
          <p:nvPr>
            <p:ph idx="1" type="body"/>
          </p:nvPr>
        </p:nvSpPr>
        <p:spPr>
          <a:xfrm>
            <a:off x="466925" y="1422675"/>
            <a:ext cx="8214000" cy="3246600"/>
          </a:xfrm>
          <a:prstGeom prst="rect">
            <a:avLst/>
          </a:prstGeom>
        </p:spPr>
        <p:txBody>
          <a:bodyPr anchorCtr="0" anchor="t" bIns="91425" lIns="91425" spcFirstLastPara="1" rIns="91425" wrap="square" tIns="91425">
            <a:normAutofit fontScale="85000" lnSpcReduction="20000"/>
          </a:bodyPr>
          <a:lstStyle/>
          <a:p>
            <a:pPr indent="0" lvl="0" marL="0" rtl="0" algn="l">
              <a:lnSpc>
                <a:spcPct val="150000"/>
              </a:lnSpc>
              <a:spcBef>
                <a:spcPts val="0"/>
              </a:spcBef>
              <a:spcAft>
                <a:spcPts val="0"/>
              </a:spcAft>
              <a:buNone/>
            </a:pPr>
            <a:r>
              <a:rPr lang="en" sz="1150">
                <a:solidFill>
                  <a:srgbClr val="231F20"/>
                </a:solidFill>
                <a:highlight>
                  <a:srgbClr val="FFFFFF"/>
                </a:highlight>
                <a:latin typeface="Arial"/>
                <a:ea typeface="Arial"/>
                <a:cs typeface="Arial"/>
                <a:sym typeface="Arial"/>
              </a:rPr>
              <a:t>Los procesos de dirección de proyectos pueden organizarse en agrupaciones lógicas de entradas, herramientas y técnicas de dirección de proyectos, y salidas que se adapten a las necesidades de la organización, los interesados y el proyecto.Los grupos de procesos no son fases de un proyecto. Los Grupos de Procesos interactúan dentro de cada fase del ciclo de vida de un proyecto.</a:t>
            </a:r>
            <a:endParaRPr sz="1150">
              <a:solidFill>
                <a:srgbClr val="231F20"/>
              </a:solidFill>
              <a:highlight>
                <a:srgbClr val="FFFFFF"/>
              </a:highlight>
              <a:latin typeface="Arial"/>
              <a:ea typeface="Arial"/>
              <a:cs typeface="Arial"/>
              <a:sym typeface="Arial"/>
            </a:endParaRPr>
          </a:p>
          <a:p>
            <a:pPr indent="0" lvl="0" marL="0" rtl="0" algn="l">
              <a:lnSpc>
                <a:spcPct val="150000"/>
              </a:lnSpc>
              <a:spcBef>
                <a:spcPts val="0"/>
              </a:spcBef>
              <a:spcAft>
                <a:spcPts val="0"/>
              </a:spcAft>
              <a:buNone/>
            </a:pPr>
            <a:r>
              <a:t/>
            </a:r>
            <a:endParaRPr sz="1150">
              <a:solidFill>
                <a:srgbClr val="231F20"/>
              </a:solidFill>
              <a:highlight>
                <a:srgbClr val="FFFFFF"/>
              </a:highlight>
              <a:latin typeface="Arial"/>
              <a:ea typeface="Arial"/>
              <a:cs typeface="Arial"/>
              <a:sym typeface="Arial"/>
            </a:endParaRPr>
          </a:p>
          <a:p>
            <a:pPr indent="0" lvl="0" marL="0" rtl="0" algn="l">
              <a:lnSpc>
                <a:spcPct val="150000"/>
              </a:lnSpc>
              <a:spcBef>
                <a:spcPts val="0"/>
              </a:spcBef>
              <a:spcAft>
                <a:spcPts val="0"/>
              </a:spcAft>
              <a:buNone/>
            </a:pPr>
            <a:r>
              <a:rPr lang="en" sz="1150">
                <a:solidFill>
                  <a:srgbClr val="231F20"/>
                </a:solidFill>
                <a:highlight>
                  <a:srgbClr val="FFFFFF"/>
                </a:highlight>
                <a:latin typeface="Arial"/>
                <a:ea typeface="Arial"/>
                <a:cs typeface="Arial"/>
                <a:sym typeface="Arial"/>
              </a:rPr>
              <a:t>Los proyectos que se rigen por un enfoque basado en procesos pueden utilizar las siguientes cinco agrupaciones de procesos como estructura organizativa:</a:t>
            </a:r>
            <a:endParaRPr sz="1150">
              <a:solidFill>
                <a:srgbClr val="231F20"/>
              </a:solidFill>
              <a:highlight>
                <a:srgbClr val="FFFFFF"/>
              </a:highlight>
              <a:latin typeface="Arial"/>
              <a:ea typeface="Arial"/>
              <a:cs typeface="Arial"/>
              <a:sym typeface="Arial"/>
            </a:endParaRPr>
          </a:p>
          <a:p>
            <a:pPr indent="0" lvl="0" marL="0" rtl="0" algn="l">
              <a:lnSpc>
                <a:spcPct val="150000"/>
              </a:lnSpc>
              <a:spcBef>
                <a:spcPts val="0"/>
              </a:spcBef>
              <a:spcAft>
                <a:spcPts val="0"/>
              </a:spcAft>
              <a:buNone/>
            </a:pPr>
            <a:r>
              <a:t/>
            </a:r>
            <a:endParaRPr sz="1150">
              <a:solidFill>
                <a:srgbClr val="231F20"/>
              </a:solidFill>
              <a:highlight>
                <a:srgbClr val="FFFFFF"/>
              </a:highlight>
              <a:latin typeface="Arial"/>
              <a:ea typeface="Arial"/>
              <a:cs typeface="Arial"/>
              <a:sym typeface="Arial"/>
            </a:endParaRPr>
          </a:p>
          <a:p>
            <a:pPr indent="0" lvl="0" marL="0" rtl="0" algn="l">
              <a:lnSpc>
                <a:spcPct val="150000"/>
              </a:lnSpc>
              <a:spcBef>
                <a:spcPts val="0"/>
              </a:spcBef>
              <a:spcAft>
                <a:spcPts val="0"/>
              </a:spcAft>
              <a:buNone/>
            </a:pPr>
            <a:r>
              <a:rPr lang="en" sz="1150">
                <a:solidFill>
                  <a:srgbClr val="231F20"/>
                </a:solidFill>
                <a:highlight>
                  <a:srgbClr val="FFFFFF"/>
                </a:highlight>
                <a:latin typeface="Arial"/>
                <a:ea typeface="Arial"/>
                <a:cs typeface="Arial"/>
                <a:sym typeface="Arial"/>
              </a:rPr>
              <a:t>▶</a:t>
            </a:r>
            <a:r>
              <a:rPr b="1" lang="en" sz="1150">
                <a:solidFill>
                  <a:srgbClr val="231F20"/>
                </a:solidFill>
                <a:highlight>
                  <a:srgbClr val="FFFFFF"/>
                </a:highlight>
                <a:latin typeface="Arial"/>
                <a:ea typeface="Arial"/>
                <a:cs typeface="Arial"/>
                <a:sym typeface="Arial"/>
              </a:rPr>
              <a:t>Inicio.</a:t>
            </a:r>
            <a:r>
              <a:rPr lang="en" sz="1150">
                <a:solidFill>
                  <a:srgbClr val="231F20"/>
                </a:solidFill>
                <a:highlight>
                  <a:srgbClr val="FFFFFF"/>
                </a:highlight>
                <a:latin typeface="Arial"/>
                <a:ea typeface="Arial"/>
                <a:cs typeface="Arial"/>
                <a:sym typeface="Arial"/>
              </a:rPr>
              <a:t>Procesos realizados para </a:t>
            </a:r>
            <a:r>
              <a:rPr lang="en" sz="1150">
                <a:solidFill>
                  <a:srgbClr val="231F20"/>
                </a:solidFill>
                <a:highlight>
                  <a:srgbClr val="FFFFFF"/>
                </a:highlight>
                <a:latin typeface="Arial"/>
                <a:ea typeface="Arial"/>
                <a:cs typeface="Arial"/>
                <a:sym typeface="Arial"/>
              </a:rPr>
              <a:t>definir</a:t>
            </a:r>
            <a:r>
              <a:rPr lang="en" sz="1150">
                <a:solidFill>
                  <a:srgbClr val="231F20"/>
                </a:solidFill>
                <a:highlight>
                  <a:srgbClr val="FFFFFF"/>
                </a:highlight>
                <a:latin typeface="Arial"/>
                <a:ea typeface="Arial"/>
                <a:cs typeface="Arial"/>
                <a:sym typeface="Arial"/>
              </a:rPr>
              <a:t> un nuevo proyecto o nueva fase de un </a:t>
            </a:r>
            <a:r>
              <a:rPr lang="en" sz="1150">
                <a:solidFill>
                  <a:srgbClr val="231F20"/>
                </a:solidFill>
                <a:highlight>
                  <a:srgbClr val="FFFFFF"/>
                </a:highlight>
                <a:latin typeface="Arial"/>
                <a:ea typeface="Arial"/>
                <a:cs typeface="Arial"/>
                <a:sym typeface="Arial"/>
              </a:rPr>
              <a:t>proyecto existente</a:t>
            </a:r>
            <a:r>
              <a:rPr lang="en" sz="1150">
                <a:solidFill>
                  <a:srgbClr val="231F20"/>
                </a:solidFill>
                <a:highlight>
                  <a:srgbClr val="FFFFFF"/>
                </a:highlight>
                <a:latin typeface="Arial"/>
                <a:ea typeface="Arial"/>
                <a:cs typeface="Arial"/>
                <a:sym typeface="Arial"/>
              </a:rPr>
              <a:t> al obtener la autorización para iniciar el proyecto o fase.</a:t>
            </a:r>
            <a:endParaRPr sz="11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rPr lang="en" sz="1150">
                <a:solidFill>
                  <a:srgbClr val="231F20"/>
                </a:solidFill>
                <a:highlight>
                  <a:srgbClr val="FFFFFF"/>
                </a:highlight>
                <a:latin typeface="Arial"/>
                <a:ea typeface="Arial"/>
                <a:cs typeface="Arial"/>
                <a:sym typeface="Arial"/>
              </a:rPr>
              <a:t>▶</a:t>
            </a:r>
            <a:r>
              <a:rPr b="1" lang="en" sz="1150">
                <a:solidFill>
                  <a:srgbClr val="231F20"/>
                </a:solidFill>
                <a:highlight>
                  <a:srgbClr val="FFFFFF"/>
                </a:highlight>
                <a:latin typeface="Arial"/>
                <a:ea typeface="Arial"/>
                <a:cs typeface="Arial"/>
                <a:sym typeface="Arial"/>
              </a:rPr>
              <a:t>Planificación</a:t>
            </a:r>
            <a:r>
              <a:rPr b="1" lang="en" sz="1150">
                <a:solidFill>
                  <a:srgbClr val="231F20"/>
                </a:solidFill>
                <a:highlight>
                  <a:srgbClr val="FFFFFF"/>
                </a:highlight>
                <a:latin typeface="Arial"/>
                <a:ea typeface="Arial"/>
                <a:cs typeface="Arial"/>
                <a:sym typeface="Arial"/>
              </a:rPr>
              <a:t>.</a:t>
            </a:r>
            <a:r>
              <a:rPr lang="en" sz="1150">
                <a:solidFill>
                  <a:srgbClr val="231F20"/>
                </a:solidFill>
                <a:highlight>
                  <a:srgbClr val="FFFFFF"/>
                </a:highlight>
                <a:latin typeface="Arial"/>
                <a:ea typeface="Arial"/>
                <a:cs typeface="Arial"/>
                <a:sym typeface="Arial"/>
              </a:rPr>
              <a:t>Procesos requeridos para establecer el alcance del proyecto, </a:t>
            </a:r>
            <a:r>
              <a:rPr lang="en" sz="1150">
                <a:solidFill>
                  <a:srgbClr val="231F20"/>
                </a:solidFill>
                <a:highlight>
                  <a:srgbClr val="FFFFFF"/>
                </a:highlight>
                <a:latin typeface="Arial"/>
                <a:ea typeface="Arial"/>
                <a:cs typeface="Arial"/>
                <a:sym typeface="Arial"/>
              </a:rPr>
              <a:t>refinar los</a:t>
            </a:r>
            <a:r>
              <a:rPr lang="en" sz="1150">
                <a:solidFill>
                  <a:srgbClr val="231F20"/>
                </a:solidFill>
                <a:highlight>
                  <a:srgbClr val="FFFFFF"/>
                </a:highlight>
                <a:latin typeface="Arial"/>
                <a:ea typeface="Arial"/>
                <a:cs typeface="Arial"/>
                <a:sym typeface="Arial"/>
              </a:rPr>
              <a:t> objetivos y </a:t>
            </a:r>
            <a:r>
              <a:rPr lang="en" sz="1150">
                <a:solidFill>
                  <a:srgbClr val="231F20"/>
                </a:solidFill>
                <a:highlight>
                  <a:srgbClr val="FFFFFF"/>
                </a:highlight>
                <a:latin typeface="Arial"/>
                <a:ea typeface="Arial"/>
                <a:cs typeface="Arial"/>
                <a:sym typeface="Arial"/>
              </a:rPr>
              <a:t>definir</a:t>
            </a:r>
            <a:r>
              <a:rPr lang="en" sz="1150">
                <a:solidFill>
                  <a:srgbClr val="231F20"/>
                </a:solidFill>
                <a:highlight>
                  <a:srgbClr val="FFFFFF"/>
                </a:highlight>
                <a:latin typeface="Arial"/>
                <a:ea typeface="Arial"/>
                <a:cs typeface="Arial"/>
                <a:sym typeface="Arial"/>
              </a:rPr>
              <a:t> el curso de acción requerido para alcanzar los objetivos </a:t>
            </a:r>
            <a:r>
              <a:rPr lang="en" sz="1150">
                <a:solidFill>
                  <a:srgbClr val="231F20"/>
                </a:solidFill>
                <a:highlight>
                  <a:srgbClr val="FFFFFF"/>
                </a:highlight>
                <a:latin typeface="Arial"/>
                <a:ea typeface="Arial"/>
                <a:cs typeface="Arial"/>
                <a:sym typeface="Arial"/>
              </a:rPr>
              <a:t>propuestos del</a:t>
            </a:r>
            <a:r>
              <a:rPr lang="en" sz="1150">
                <a:solidFill>
                  <a:srgbClr val="231F20"/>
                </a:solidFill>
                <a:highlight>
                  <a:srgbClr val="FFFFFF"/>
                </a:highlight>
                <a:latin typeface="Arial"/>
                <a:ea typeface="Arial"/>
                <a:cs typeface="Arial"/>
                <a:sym typeface="Arial"/>
              </a:rPr>
              <a:t> proyecto.</a:t>
            </a:r>
            <a:endParaRPr sz="11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rPr lang="en" sz="1150">
                <a:solidFill>
                  <a:srgbClr val="231F20"/>
                </a:solidFill>
                <a:highlight>
                  <a:srgbClr val="FFFFFF"/>
                </a:highlight>
                <a:latin typeface="Arial"/>
                <a:ea typeface="Arial"/>
                <a:cs typeface="Arial"/>
                <a:sym typeface="Arial"/>
              </a:rPr>
              <a:t>▶</a:t>
            </a:r>
            <a:r>
              <a:rPr b="1" lang="en" sz="1150">
                <a:solidFill>
                  <a:srgbClr val="231F20"/>
                </a:solidFill>
                <a:highlight>
                  <a:srgbClr val="FFFFFF"/>
                </a:highlight>
                <a:latin typeface="Arial"/>
                <a:ea typeface="Arial"/>
                <a:cs typeface="Arial"/>
                <a:sym typeface="Arial"/>
              </a:rPr>
              <a:t>Ejecución.</a:t>
            </a:r>
            <a:r>
              <a:rPr lang="en" sz="1150">
                <a:solidFill>
                  <a:srgbClr val="231F20"/>
                </a:solidFill>
                <a:highlight>
                  <a:srgbClr val="FFFFFF"/>
                </a:highlight>
                <a:latin typeface="Arial"/>
                <a:ea typeface="Arial"/>
                <a:cs typeface="Arial"/>
                <a:sym typeface="Arial"/>
              </a:rPr>
              <a:t>Procesos realizados para completar el trabajo </a:t>
            </a:r>
            <a:r>
              <a:rPr lang="en" sz="1150">
                <a:solidFill>
                  <a:srgbClr val="231F20"/>
                </a:solidFill>
                <a:highlight>
                  <a:srgbClr val="FFFFFF"/>
                </a:highlight>
                <a:latin typeface="Arial"/>
                <a:ea typeface="Arial"/>
                <a:cs typeface="Arial"/>
                <a:sym typeface="Arial"/>
              </a:rPr>
              <a:t>definido</a:t>
            </a:r>
            <a:r>
              <a:rPr lang="en" sz="1150">
                <a:solidFill>
                  <a:srgbClr val="231F20"/>
                </a:solidFill>
                <a:highlight>
                  <a:srgbClr val="FFFFFF"/>
                </a:highlight>
                <a:latin typeface="Arial"/>
                <a:ea typeface="Arial"/>
                <a:cs typeface="Arial"/>
                <a:sym typeface="Arial"/>
              </a:rPr>
              <a:t> en el plan para</a:t>
            </a:r>
            <a:r>
              <a:rPr lang="en" sz="1100">
                <a:solidFill>
                  <a:srgbClr val="000000"/>
                </a:solidFill>
                <a:latin typeface="Arial"/>
                <a:ea typeface="Arial"/>
                <a:cs typeface="Arial"/>
                <a:sym typeface="Arial"/>
              </a:rPr>
              <a:t> </a:t>
            </a:r>
            <a:r>
              <a:rPr lang="en" sz="1150">
                <a:solidFill>
                  <a:srgbClr val="231F20"/>
                </a:solidFill>
                <a:highlight>
                  <a:srgbClr val="FFFFFF"/>
                </a:highlight>
                <a:latin typeface="Arial"/>
                <a:ea typeface="Arial"/>
                <a:cs typeface="Arial"/>
                <a:sym typeface="Arial"/>
              </a:rPr>
              <a:t>la dirección del proyecto a fn de satisfacer los requisitos del proyecto.</a:t>
            </a:r>
            <a:endParaRPr sz="11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rPr lang="en" sz="1150">
                <a:solidFill>
                  <a:srgbClr val="231F20"/>
                </a:solidFill>
                <a:highlight>
                  <a:srgbClr val="FFFFFF"/>
                </a:highlight>
                <a:latin typeface="Arial"/>
                <a:ea typeface="Arial"/>
                <a:cs typeface="Arial"/>
                <a:sym typeface="Arial"/>
              </a:rPr>
              <a:t>▶</a:t>
            </a:r>
            <a:r>
              <a:rPr b="1" lang="en" sz="1150">
                <a:solidFill>
                  <a:srgbClr val="231F20"/>
                </a:solidFill>
                <a:highlight>
                  <a:srgbClr val="FFFFFF"/>
                </a:highlight>
                <a:latin typeface="Arial"/>
                <a:ea typeface="Arial"/>
                <a:cs typeface="Arial"/>
                <a:sym typeface="Arial"/>
              </a:rPr>
              <a:t>Monitoreo y Control.</a:t>
            </a:r>
            <a:r>
              <a:rPr lang="en" sz="1150">
                <a:solidFill>
                  <a:srgbClr val="231F20"/>
                </a:solidFill>
                <a:highlight>
                  <a:srgbClr val="FFFFFF"/>
                </a:highlight>
                <a:latin typeface="Arial"/>
                <a:ea typeface="Arial"/>
                <a:cs typeface="Arial"/>
                <a:sym typeface="Arial"/>
              </a:rPr>
              <a:t> Procesos requeridos para hacer seguimiento, analizar y regular</a:t>
            </a:r>
            <a:r>
              <a:rPr lang="en" sz="1100">
                <a:solidFill>
                  <a:srgbClr val="000000"/>
                </a:solidFill>
                <a:latin typeface="Arial"/>
                <a:ea typeface="Arial"/>
                <a:cs typeface="Arial"/>
                <a:sym typeface="Arial"/>
              </a:rPr>
              <a:t> </a:t>
            </a:r>
            <a:r>
              <a:rPr lang="en" sz="1150">
                <a:solidFill>
                  <a:srgbClr val="231F20"/>
                </a:solidFill>
                <a:highlight>
                  <a:srgbClr val="FFFFFF"/>
                </a:highlight>
                <a:latin typeface="Arial"/>
                <a:ea typeface="Arial"/>
                <a:cs typeface="Arial"/>
                <a:sym typeface="Arial"/>
              </a:rPr>
              <a:t>el progreso y el desempeño del proyecto, para </a:t>
            </a:r>
            <a:r>
              <a:rPr lang="en" sz="1150">
                <a:solidFill>
                  <a:srgbClr val="231F20"/>
                </a:solidFill>
                <a:highlight>
                  <a:srgbClr val="FFFFFF"/>
                </a:highlight>
                <a:latin typeface="Arial"/>
                <a:ea typeface="Arial"/>
                <a:cs typeface="Arial"/>
                <a:sym typeface="Arial"/>
              </a:rPr>
              <a:t>identificar</a:t>
            </a:r>
            <a:r>
              <a:rPr lang="en" sz="1150">
                <a:solidFill>
                  <a:srgbClr val="231F20"/>
                </a:solidFill>
                <a:highlight>
                  <a:srgbClr val="FFFFFF"/>
                </a:highlight>
                <a:latin typeface="Arial"/>
                <a:ea typeface="Arial"/>
                <a:cs typeface="Arial"/>
                <a:sym typeface="Arial"/>
              </a:rPr>
              <a:t> áreas en las que el plan</a:t>
            </a:r>
            <a:r>
              <a:rPr lang="en" sz="1100">
                <a:solidFill>
                  <a:srgbClr val="000000"/>
                </a:solidFill>
                <a:latin typeface="Arial"/>
                <a:ea typeface="Arial"/>
                <a:cs typeface="Arial"/>
                <a:sym typeface="Arial"/>
              </a:rPr>
              <a:t> </a:t>
            </a:r>
            <a:r>
              <a:rPr lang="en" sz="1150">
                <a:solidFill>
                  <a:srgbClr val="231F20"/>
                </a:solidFill>
                <a:highlight>
                  <a:srgbClr val="FFFFFF"/>
                </a:highlight>
                <a:latin typeface="Arial"/>
                <a:ea typeface="Arial"/>
                <a:cs typeface="Arial"/>
                <a:sym typeface="Arial"/>
              </a:rPr>
              <a:t>requiera cambios y para iniciar los cambios correspondientes.</a:t>
            </a:r>
            <a:endParaRPr sz="11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rPr lang="en" sz="1150">
                <a:solidFill>
                  <a:srgbClr val="231F20"/>
                </a:solidFill>
                <a:highlight>
                  <a:srgbClr val="FFFFFF"/>
                </a:highlight>
                <a:latin typeface="Arial"/>
                <a:ea typeface="Arial"/>
                <a:cs typeface="Arial"/>
                <a:sym typeface="Arial"/>
              </a:rPr>
              <a:t>▶</a:t>
            </a:r>
            <a:r>
              <a:rPr b="1" lang="en" sz="1150">
                <a:solidFill>
                  <a:srgbClr val="231F20"/>
                </a:solidFill>
                <a:highlight>
                  <a:srgbClr val="FFFFFF"/>
                </a:highlight>
                <a:latin typeface="Arial"/>
                <a:ea typeface="Arial"/>
                <a:cs typeface="Arial"/>
                <a:sym typeface="Arial"/>
              </a:rPr>
              <a:t>Cierre.</a:t>
            </a:r>
            <a:r>
              <a:rPr lang="en" sz="1150">
                <a:solidFill>
                  <a:srgbClr val="231F20"/>
                </a:solidFill>
                <a:highlight>
                  <a:srgbClr val="FFFFFF"/>
                </a:highlight>
                <a:latin typeface="Arial"/>
                <a:ea typeface="Arial"/>
                <a:cs typeface="Arial"/>
                <a:sym typeface="Arial"/>
              </a:rPr>
              <a:t>Procesos llevados a cabo para completar o cerrar formalmente un proyecto,fase o contrato.</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9"/>
          <p:cNvSpPr txBox="1"/>
          <p:nvPr>
            <p:ph type="title"/>
          </p:nvPr>
        </p:nvSpPr>
        <p:spPr>
          <a:xfrm>
            <a:off x="568950" y="6036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Modelo de Prominencia </a:t>
            </a:r>
            <a:endParaRPr/>
          </a:p>
        </p:txBody>
      </p:sp>
      <p:sp>
        <p:nvSpPr>
          <p:cNvPr id="247" name="Google Shape;247;p39"/>
          <p:cNvSpPr txBox="1"/>
          <p:nvPr>
            <p:ph idx="1" type="body"/>
          </p:nvPr>
        </p:nvSpPr>
        <p:spPr>
          <a:xfrm>
            <a:off x="379275" y="1536050"/>
            <a:ext cx="4479600" cy="2936100"/>
          </a:xfrm>
          <a:prstGeom prst="rect">
            <a:avLst/>
          </a:prstGeom>
        </p:spPr>
        <p:txBody>
          <a:bodyPr anchorCtr="0" anchor="t" bIns="91425" lIns="91425" spcFirstLastPara="1" rIns="91425" wrap="square" tIns="91425">
            <a:normAutofit lnSpcReduction="10000"/>
          </a:bodyPr>
          <a:lstStyle/>
          <a:p>
            <a:pPr indent="0" lvl="0" marL="0" rtl="0" algn="l">
              <a:lnSpc>
                <a:spcPct val="150000"/>
              </a:lnSpc>
              <a:spcBef>
                <a:spcPts val="0"/>
              </a:spcBef>
              <a:spcAft>
                <a:spcPts val="0"/>
              </a:spcAft>
              <a:buNone/>
            </a:pPr>
            <a:r>
              <a:rPr lang="en" sz="1150">
                <a:solidFill>
                  <a:srgbClr val="231F20"/>
                </a:solidFill>
                <a:highlight>
                  <a:srgbClr val="FFFFFF"/>
                </a:highlight>
                <a:latin typeface="Arial"/>
                <a:ea typeface="Arial"/>
                <a:cs typeface="Arial"/>
                <a:sym typeface="Arial"/>
              </a:rPr>
              <a:t>El Modelo de Prominencia se refere a los interesados. Prominencia </a:t>
            </a:r>
            <a:r>
              <a:rPr lang="en" sz="1150">
                <a:solidFill>
                  <a:srgbClr val="231F20"/>
                </a:solidFill>
                <a:highlight>
                  <a:srgbClr val="FFFFFF"/>
                </a:highlight>
                <a:latin typeface="Arial"/>
                <a:ea typeface="Arial"/>
                <a:cs typeface="Arial"/>
                <a:sym typeface="Arial"/>
              </a:rPr>
              <a:t>significa</a:t>
            </a:r>
            <a:r>
              <a:rPr lang="en" sz="1150">
                <a:solidFill>
                  <a:srgbClr val="231F20"/>
                </a:solidFill>
                <a:highlight>
                  <a:srgbClr val="FFFFFF"/>
                </a:highlight>
                <a:latin typeface="Arial"/>
                <a:ea typeface="Arial"/>
                <a:cs typeface="Arial"/>
                <a:sym typeface="Arial"/>
              </a:rPr>
              <a:t> notorio, notable o percibido como importante. Este modelo fue propuesto por Ronald K. Mitchell, Bradley R. Agle y Donna J. Wood. Los autores denotaron una </a:t>
            </a:r>
            <a:r>
              <a:rPr lang="en" sz="1150">
                <a:solidFill>
                  <a:srgbClr val="231F20"/>
                </a:solidFill>
                <a:highlight>
                  <a:srgbClr val="FFFFFF"/>
                </a:highlight>
                <a:latin typeface="Arial"/>
                <a:ea typeface="Arial"/>
                <a:cs typeface="Arial"/>
                <a:sym typeface="Arial"/>
              </a:rPr>
              <a:t>identificación</a:t>
            </a:r>
            <a:r>
              <a:rPr lang="en" sz="1150">
                <a:solidFill>
                  <a:srgbClr val="231F20"/>
                </a:solidFill>
                <a:highlight>
                  <a:srgbClr val="FFFFFF"/>
                </a:highlight>
                <a:latin typeface="Arial"/>
                <a:ea typeface="Arial"/>
                <a:cs typeface="Arial"/>
                <a:sym typeface="Arial"/>
              </a:rPr>
              <a:t> de los interesados basada en tres variables: </a:t>
            </a:r>
            <a:endParaRPr sz="1150">
              <a:solidFill>
                <a:srgbClr val="231F20"/>
              </a:solidFill>
              <a:highlight>
                <a:srgbClr val="FFFFFF"/>
              </a:highlight>
              <a:latin typeface="Arial"/>
              <a:ea typeface="Arial"/>
              <a:cs typeface="Arial"/>
              <a:sym typeface="Arial"/>
            </a:endParaRPr>
          </a:p>
          <a:p>
            <a:pPr indent="-301625" lvl="0" marL="457200" rtl="0" algn="l">
              <a:lnSpc>
                <a:spcPct val="150000"/>
              </a:lnSpc>
              <a:spcBef>
                <a:spcPts val="0"/>
              </a:spcBef>
              <a:spcAft>
                <a:spcPts val="0"/>
              </a:spcAft>
              <a:buClr>
                <a:srgbClr val="231F20"/>
              </a:buClr>
              <a:buSzPts val="1150"/>
              <a:buFont typeface="Arial"/>
              <a:buChar char="●"/>
            </a:pPr>
            <a:r>
              <a:rPr lang="en" sz="1150">
                <a:solidFill>
                  <a:srgbClr val="231F20"/>
                </a:solidFill>
                <a:highlight>
                  <a:srgbClr val="FFFFFF"/>
                </a:highlight>
                <a:latin typeface="Arial"/>
                <a:ea typeface="Arial"/>
                <a:cs typeface="Arial"/>
                <a:sym typeface="Arial"/>
              </a:rPr>
              <a:t>Poder de </a:t>
            </a:r>
            <a:r>
              <a:rPr lang="en" sz="1150">
                <a:solidFill>
                  <a:srgbClr val="231F20"/>
                </a:solidFill>
                <a:highlight>
                  <a:srgbClr val="FFFFFF"/>
                </a:highlight>
                <a:latin typeface="Arial"/>
                <a:ea typeface="Arial"/>
                <a:cs typeface="Arial"/>
                <a:sym typeface="Arial"/>
              </a:rPr>
              <a:t>influencia</a:t>
            </a:r>
            <a:endParaRPr sz="1150">
              <a:solidFill>
                <a:srgbClr val="231F20"/>
              </a:solidFill>
              <a:highlight>
                <a:srgbClr val="FFFFFF"/>
              </a:highlight>
              <a:latin typeface="Arial"/>
              <a:ea typeface="Arial"/>
              <a:cs typeface="Arial"/>
              <a:sym typeface="Arial"/>
            </a:endParaRPr>
          </a:p>
          <a:p>
            <a:pPr indent="-301625" lvl="0" marL="457200" rtl="0" algn="l">
              <a:lnSpc>
                <a:spcPct val="150000"/>
              </a:lnSpc>
              <a:spcBef>
                <a:spcPts val="0"/>
              </a:spcBef>
              <a:spcAft>
                <a:spcPts val="0"/>
              </a:spcAft>
              <a:buClr>
                <a:srgbClr val="231F20"/>
              </a:buClr>
              <a:buSzPts val="1150"/>
              <a:buFont typeface="Arial"/>
              <a:buChar char="●"/>
            </a:pPr>
            <a:r>
              <a:rPr lang="en" sz="1150">
                <a:solidFill>
                  <a:srgbClr val="231F20"/>
                </a:solidFill>
                <a:highlight>
                  <a:srgbClr val="FFFFFF"/>
                </a:highlight>
                <a:latin typeface="Arial"/>
                <a:ea typeface="Arial"/>
                <a:cs typeface="Arial"/>
                <a:sym typeface="Arial"/>
              </a:rPr>
              <a:t>L</a:t>
            </a:r>
            <a:r>
              <a:rPr lang="en" sz="1150">
                <a:solidFill>
                  <a:srgbClr val="231F20"/>
                </a:solidFill>
                <a:highlight>
                  <a:srgbClr val="FFFFFF"/>
                </a:highlight>
                <a:latin typeface="Arial"/>
                <a:ea typeface="Arial"/>
                <a:cs typeface="Arial"/>
                <a:sym typeface="Arial"/>
              </a:rPr>
              <a:t>egitimidad de las relaciones de los interesados con el proyecto </a:t>
            </a:r>
            <a:endParaRPr sz="1150">
              <a:solidFill>
                <a:srgbClr val="231F20"/>
              </a:solidFill>
              <a:highlight>
                <a:srgbClr val="FFFFFF"/>
              </a:highlight>
              <a:latin typeface="Arial"/>
              <a:ea typeface="Arial"/>
              <a:cs typeface="Arial"/>
              <a:sym typeface="Arial"/>
            </a:endParaRPr>
          </a:p>
          <a:p>
            <a:pPr indent="-301625" lvl="0" marL="457200" rtl="0" algn="l">
              <a:lnSpc>
                <a:spcPct val="150000"/>
              </a:lnSpc>
              <a:spcBef>
                <a:spcPts val="0"/>
              </a:spcBef>
              <a:spcAft>
                <a:spcPts val="0"/>
              </a:spcAft>
              <a:buClr>
                <a:srgbClr val="231F20"/>
              </a:buClr>
              <a:buSzPts val="1150"/>
              <a:buFont typeface="Arial"/>
              <a:buChar char="●"/>
            </a:pPr>
            <a:r>
              <a:rPr lang="en" sz="1150">
                <a:solidFill>
                  <a:srgbClr val="231F20"/>
                </a:solidFill>
                <a:highlight>
                  <a:srgbClr val="FFFFFF"/>
                </a:highlight>
                <a:latin typeface="Arial"/>
                <a:ea typeface="Arial"/>
                <a:cs typeface="Arial"/>
                <a:sym typeface="Arial"/>
              </a:rPr>
              <a:t>Urgencia de la reclamación de los interesados en el proyecto para el involucramiento de los mismos.</a:t>
            </a:r>
            <a:endParaRPr sz="1150">
              <a:solidFill>
                <a:srgbClr val="231F20"/>
              </a:solidFill>
              <a:highlight>
                <a:srgbClr val="FFFFFF"/>
              </a:highlight>
              <a:latin typeface="Arial"/>
              <a:ea typeface="Arial"/>
              <a:cs typeface="Arial"/>
              <a:sym typeface="Arial"/>
            </a:endParaRPr>
          </a:p>
          <a:p>
            <a:pPr indent="0" lvl="0" marL="0" rtl="0" algn="l">
              <a:spcBef>
                <a:spcPts val="0"/>
              </a:spcBef>
              <a:spcAft>
                <a:spcPts val="1200"/>
              </a:spcAft>
              <a:buNone/>
            </a:pPr>
            <a:r>
              <a:t/>
            </a:r>
            <a:endParaRPr/>
          </a:p>
        </p:txBody>
      </p:sp>
      <p:pic>
        <p:nvPicPr>
          <p:cNvPr id="248" name="Google Shape;248;p39"/>
          <p:cNvPicPr preferRelativeResize="0"/>
          <p:nvPr/>
        </p:nvPicPr>
        <p:blipFill>
          <a:blip r:embed="rId3">
            <a:alphaModFix/>
          </a:blip>
          <a:stretch>
            <a:fillRect/>
          </a:stretch>
        </p:blipFill>
        <p:spPr>
          <a:xfrm>
            <a:off x="5518933" y="1961621"/>
            <a:ext cx="3202125" cy="16606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40"/>
          <p:cNvSpPr txBox="1"/>
          <p:nvPr>
            <p:ph type="title"/>
          </p:nvPr>
        </p:nvSpPr>
        <p:spPr>
          <a:xfrm>
            <a:off x="204275" y="552600"/>
            <a:ext cx="87621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Modelos aplicados a </a:t>
            </a:r>
            <a:r>
              <a:rPr lang="en"/>
              <a:t>través</a:t>
            </a:r>
            <a:r>
              <a:rPr lang="en"/>
              <a:t> de los dominios de desempeño</a:t>
            </a:r>
            <a:endParaRPr/>
          </a:p>
        </p:txBody>
      </p:sp>
      <p:sp>
        <p:nvSpPr>
          <p:cNvPr id="254" name="Google Shape;254;p40"/>
          <p:cNvSpPr txBox="1"/>
          <p:nvPr>
            <p:ph idx="1" type="body"/>
          </p:nvPr>
        </p:nvSpPr>
        <p:spPr>
          <a:xfrm>
            <a:off x="306300" y="1320100"/>
            <a:ext cx="84924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Es más probable que los diferentes modelos sean útiles en los distintos dominios de desempeño de los proyectos.</a:t>
            </a:r>
            <a:endParaRPr/>
          </a:p>
        </p:txBody>
      </p:sp>
      <p:pic>
        <p:nvPicPr>
          <p:cNvPr id="255" name="Google Shape;255;p40"/>
          <p:cNvPicPr preferRelativeResize="0"/>
          <p:nvPr/>
        </p:nvPicPr>
        <p:blipFill>
          <a:blip r:embed="rId3">
            <a:alphaModFix/>
          </a:blip>
          <a:stretch>
            <a:fillRect/>
          </a:stretch>
        </p:blipFill>
        <p:spPr>
          <a:xfrm>
            <a:off x="2425422" y="1888800"/>
            <a:ext cx="3119325" cy="31306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41"/>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MÉTODOS MÁS COMUNES Y UTILIZADOS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MODELOS DE LIDERAZGO SITUACIONAL</a:t>
            </a:r>
            <a:endParaRPr/>
          </a:p>
        </p:txBody>
      </p:sp>
      <p:sp>
        <p:nvSpPr>
          <p:cNvPr id="99" name="Google Shape;99;p1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Los modelos de liderazgo situacional son un subconjunto de una amplia gama de modelos de liderazgo. Así como los equipos de proyecto adaptan los procesos, métodos, ciclos de vida y enfoques de desarrollo, los estilos de liderazgo también se adaptan. Los modelos de liderazgo situacional describen formas de adaptar el estilo de liderazgo de cada uno para satisfacer las necesidades del individuo y del equipo del proyecto. Los siguientes son ejemplos de dos modelos de liderazgo situacional.</a:t>
            </a:r>
            <a:endParaRPr/>
          </a:p>
        </p:txBody>
      </p:sp>
      <p:pic>
        <p:nvPicPr>
          <p:cNvPr id="100" name="Google Shape;100;p15"/>
          <p:cNvPicPr preferRelativeResize="0"/>
          <p:nvPr/>
        </p:nvPicPr>
        <p:blipFill>
          <a:blip r:embed="rId3">
            <a:alphaModFix/>
          </a:blip>
          <a:stretch>
            <a:fillRect/>
          </a:stretch>
        </p:blipFill>
        <p:spPr>
          <a:xfrm>
            <a:off x="3150613" y="3454357"/>
            <a:ext cx="2846375" cy="14841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264" name="Shape 264"/>
        <p:cNvGrpSpPr/>
        <p:nvPr/>
      </p:nvGrpSpPr>
      <p:grpSpPr>
        <a:xfrm>
          <a:off x="0" y="0"/>
          <a:ext cx="0" cy="0"/>
          <a:chOff x="0" y="0"/>
          <a:chExt cx="0" cy="0"/>
        </a:xfrm>
      </p:grpSpPr>
      <p:sp>
        <p:nvSpPr>
          <p:cNvPr id="265" name="Google Shape;265;p42"/>
          <p:cNvSpPr txBox="1"/>
          <p:nvPr>
            <p:ph type="title"/>
          </p:nvPr>
        </p:nvSpPr>
        <p:spPr>
          <a:xfrm>
            <a:off x="152800" y="2860800"/>
            <a:ext cx="4226100" cy="25113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SzPts val="990"/>
              <a:buNone/>
            </a:pPr>
            <a:r>
              <a:rPr lang="en" sz="2240"/>
              <a:t>Estos métodos proporcionan un marco estructurado para gestionar proyectos desde su inicio hasta su finalización.</a:t>
            </a:r>
            <a:endParaRPr sz="2240"/>
          </a:p>
        </p:txBody>
      </p:sp>
      <p:pic>
        <p:nvPicPr>
          <p:cNvPr id="266" name="Google Shape;266;p42"/>
          <p:cNvPicPr preferRelativeResize="0"/>
          <p:nvPr/>
        </p:nvPicPr>
        <p:blipFill>
          <a:blip r:embed="rId3">
            <a:alphaModFix/>
          </a:blip>
          <a:stretch>
            <a:fillRect/>
          </a:stretch>
        </p:blipFill>
        <p:spPr>
          <a:xfrm>
            <a:off x="4419600" y="2686075"/>
            <a:ext cx="4501251" cy="2109949"/>
          </a:xfrm>
          <a:prstGeom prst="rect">
            <a:avLst/>
          </a:prstGeom>
          <a:noFill/>
          <a:ln>
            <a:noFill/>
          </a:ln>
        </p:spPr>
      </p:pic>
      <p:sp>
        <p:nvSpPr>
          <p:cNvPr id="267" name="Google Shape;267;p42"/>
          <p:cNvSpPr txBox="1"/>
          <p:nvPr/>
        </p:nvSpPr>
        <p:spPr>
          <a:xfrm>
            <a:off x="102400" y="1321225"/>
            <a:ext cx="7858500" cy="13854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2600">
                <a:solidFill>
                  <a:schemeClr val="dk2"/>
                </a:solidFill>
                <a:latin typeface="Raleway"/>
                <a:ea typeface="Raleway"/>
                <a:cs typeface="Raleway"/>
                <a:sym typeface="Raleway"/>
              </a:rPr>
              <a:t>Un método es un medio para lograr un resultado, producto, resultado o entregable del proyecto</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FE2F3"/>
        </a:solidFill>
      </p:bgPr>
    </p:bg>
    <p:spTree>
      <p:nvGrpSpPr>
        <p:cNvPr id="271" name="Shape 271"/>
        <p:cNvGrpSpPr/>
        <p:nvPr/>
      </p:nvGrpSpPr>
      <p:grpSpPr>
        <a:xfrm>
          <a:off x="0" y="0"/>
          <a:ext cx="0" cy="0"/>
          <a:chOff x="0" y="0"/>
          <a:chExt cx="0" cy="0"/>
        </a:xfrm>
      </p:grpSpPr>
      <p:pic>
        <p:nvPicPr>
          <p:cNvPr id="272" name="Google Shape;272;p43"/>
          <p:cNvPicPr preferRelativeResize="0"/>
          <p:nvPr/>
        </p:nvPicPr>
        <p:blipFill>
          <a:blip r:embed="rId3">
            <a:alphaModFix/>
          </a:blip>
          <a:stretch>
            <a:fillRect/>
          </a:stretch>
        </p:blipFill>
        <p:spPr>
          <a:xfrm>
            <a:off x="5257800" y="2795425"/>
            <a:ext cx="3699949" cy="1849975"/>
          </a:xfrm>
          <a:prstGeom prst="rect">
            <a:avLst/>
          </a:prstGeom>
          <a:noFill/>
          <a:ln>
            <a:noFill/>
          </a:ln>
        </p:spPr>
      </p:pic>
      <p:sp>
        <p:nvSpPr>
          <p:cNvPr id="273" name="Google Shape;273;p43"/>
          <p:cNvSpPr txBox="1"/>
          <p:nvPr>
            <p:ph type="title"/>
          </p:nvPr>
        </p:nvSpPr>
        <p:spPr>
          <a:xfrm>
            <a:off x="809825" y="1308575"/>
            <a:ext cx="7688700" cy="561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RECOPILACIÓN Y ANÁLISIS DE DATOS</a:t>
            </a:r>
            <a:endParaRPr/>
          </a:p>
          <a:p>
            <a:pPr indent="0" lvl="0" marL="0" rtl="0" algn="l">
              <a:spcBef>
                <a:spcPts val="0"/>
              </a:spcBef>
              <a:spcAft>
                <a:spcPts val="0"/>
              </a:spcAft>
              <a:buNone/>
            </a:pPr>
            <a:r>
              <a:t/>
            </a:r>
            <a:endParaRPr/>
          </a:p>
        </p:txBody>
      </p:sp>
      <p:sp>
        <p:nvSpPr>
          <p:cNvPr id="274" name="Google Shape;274;p43"/>
          <p:cNvSpPr txBox="1"/>
          <p:nvPr>
            <p:ph idx="1" type="body"/>
          </p:nvPr>
        </p:nvSpPr>
        <p:spPr>
          <a:xfrm>
            <a:off x="568100" y="2149475"/>
            <a:ext cx="4426200" cy="1616400"/>
          </a:xfrm>
          <a:prstGeom prst="rect">
            <a:avLst/>
          </a:prstGeom>
        </p:spPr>
        <p:txBody>
          <a:bodyPr anchorCtr="0" anchor="t" bIns="91425" lIns="91425" spcFirstLastPara="1" rIns="91425" wrap="square" tIns="91425">
            <a:normAutofit fontScale="70000" lnSpcReduction="20000"/>
          </a:bodyPr>
          <a:lstStyle/>
          <a:p>
            <a:pPr indent="0" lvl="0" marL="0" rtl="0" algn="just">
              <a:lnSpc>
                <a:spcPct val="100000"/>
              </a:lnSpc>
              <a:spcBef>
                <a:spcPts val="0"/>
              </a:spcBef>
              <a:spcAft>
                <a:spcPts val="0"/>
              </a:spcAft>
              <a:buNone/>
            </a:pPr>
            <a:r>
              <a:rPr b="1" lang="en" sz="2500">
                <a:solidFill>
                  <a:schemeClr val="dk2"/>
                </a:solidFill>
                <a:latin typeface="Raleway"/>
                <a:ea typeface="Raleway"/>
                <a:cs typeface="Raleway"/>
                <a:sym typeface="Raleway"/>
              </a:rPr>
              <a:t>Los métodos de recopilación y análisis de datos se utilizan para recopilar, valorar y evaluar datos e información para obtener una comprensión más profunda de una situación.</a:t>
            </a:r>
            <a:endParaRPr b="1" sz="2500">
              <a:solidFill>
                <a:schemeClr val="dk2"/>
              </a:solidFill>
              <a:latin typeface="Raleway"/>
              <a:ea typeface="Raleway"/>
              <a:cs typeface="Raleway"/>
              <a:sym typeface="Raleway"/>
            </a:endParaRPr>
          </a:p>
          <a:p>
            <a:pPr indent="0" lvl="0" marL="0" rtl="0" algn="l">
              <a:lnSpc>
                <a:spcPct val="100000"/>
              </a:lnSpc>
              <a:spcBef>
                <a:spcPts val="0"/>
              </a:spcBef>
              <a:spcAft>
                <a:spcPts val="0"/>
              </a:spcAft>
              <a:buNone/>
            </a:pPr>
            <a:r>
              <a:t/>
            </a:r>
            <a:endParaRPr b="1" sz="2600">
              <a:solidFill>
                <a:schemeClr val="dk2"/>
              </a:solidFill>
              <a:latin typeface="Raleway"/>
              <a:ea typeface="Raleway"/>
              <a:cs typeface="Raleway"/>
              <a:sym typeface="Raleway"/>
            </a:endParaRPr>
          </a:p>
          <a:p>
            <a:pPr indent="0" lvl="0" marL="0" rtl="0" algn="l">
              <a:spcBef>
                <a:spcPts val="0"/>
              </a:spcBef>
              <a:spcAft>
                <a:spcPts val="120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4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¿Qué hace?</a:t>
            </a:r>
            <a:endParaRPr/>
          </a:p>
        </p:txBody>
      </p:sp>
      <p:sp>
        <p:nvSpPr>
          <p:cNvPr id="280" name="Google Shape;280;p44"/>
          <p:cNvSpPr txBox="1"/>
          <p:nvPr>
            <p:ph idx="1" type="body"/>
          </p:nvPr>
        </p:nvSpPr>
        <p:spPr>
          <a:xfrm>
            <a:off x="727650" y="1957850"/>
            <a:ext cx="7688700" cy="2655300"/>
          </a:xfrm>
          <a:prstGeom prst="rect">
            <a:avLst/>
          </a:prstGeom>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b="1" lang="en" sz="1500"/>
              <a:t>Análisis de alternativas. </a:t>
            </a:r>
            <a:endParaRPr b="1" sz="1500"/>
          </a:p>
          <a:p>
            <a:pPr indent="0" lvl="0" marL="0" rtl="0" algn="l">
              <a:lnSpc>
                <a:spcPct val="95000"/>
              </a:lnSpc>
              <a:spcBef>
                <a:spcPts val="1200"/>
              </a:spcBef>
              <a:spcAft>
                <a:spcPts val="0"/>
              </a:spcAft>
              <a:buNone/>
            </a:pPr>
            <a:r>
              <a:rPr lang="en" sz="1500"/>
              <a:t>El análisis de alternativas se utiliza para evaluar las opciones identificadas con el fin de seleccionar las opciones o enfoques para realizar el trabajo del proyecto.</a:t>
            </a:r>
            <a:endParaRPr sz="1500"/>
          </a:p>
          <a:p>
            <a:pPr indent="0" lvl="0" marL="0" rtl="0" algn="l">
              <a:lnSpc>
                <a:spcPct val="95000"/>
              </a:lnSpc>
              <a:spcBef>
                <a:spcPts val="1200"/>
              </a:spcBef>
              <a:spcAft>
                <a:spcPts val="0"/>
              </a:spcAft>
              <a:buNone/>
            </a:pPr>
            <a:r>
              <a:rPr b="1" lang="en" sz="1500"/>
              <a:t>Análisis de supuestos y restricciones. </a:t>
            </a:r>
            <a:endParaRPr b="1" sz="1500"/>
          </a:p>
          <a:p>
            <a:pPr indent="0" lvl="0" marL="0" rtl="0" algn="l">
              <a:lnSpc>
                <a:spcPct val="95000"/>
              </a:lnSpc>
              <a:spcBef>
                <a:spcPts val="1200"/>
              </a:spcBef>
              <a:spcAft>
                <a:spcPts val="1200"/>
              </a:spcAft>
              <a:buNone/>
            </a:pPr>
            <a:r>
              <a:rPr lang="en" sz="1500"/>
              <a:t>Una suposición es un factor que se considera verdadero, real o cierto, sin prueba ni demostración. Una restricción es un factor limitante que afecta la ejecución de un proyecto, programa, cartera o proceso. Esta forma de análisis garantiza que los supuestos y restricciones se integren en los planes y documentos del proyecto, y que haya coherencia entre ellos.</a:t>
            </a:r>
            <a:endParaRPr sz="15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4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¿Qué hace?</a:t>
            </a:r>
            <a:endParaRPr/>
          </a:p>
        </p:txBody>
      </p:sp>
      <p:sp>
        <p:nvSpPr>
          <p:cNvPr id="286" name="Google Shape;286;p45"/>
          <p:cNvSpPr txBox="1"/>
          <p:nvPr>
            <p:ph idx="1" type="body"/>
          </p:nvPr>
        </p:nvSpPr>
        <p:spPr>
          <a:xfrm>
            <a:off x="727650" y="1957850"/>
            <a:ext cx="7688700" cy="2655300"/>
          </a:xfrm>
          <a:prstGeom prst="rect">
            <a:avLst/>
          </a:prstGeom>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b="1" lang="en" sz="1500"/>
              <a:t>Evaluación comparativa. </a:t>
            </a:r>
            <a:endParaRPr b="1" sz="1500"/>
          </a:p>
          <a:p>
            <a:pPr indent="0" lvl="0" marL="0" rtl="0" algn="l">
              <a:lnSpc>
                <a:spcPct val="95000"/>
              </a:lnSpc>
              <a:spcBef>
                <a:spcPts val="1200"/>
              </a:spcBef>
              <a:spcAft>
                <a:spcPts val="0"/>
              </a:spcAft>
              <a:buNone/>
            </a:pPr>
            <a:r>
              <a:rPr lang="en" sz="1500"/>
              <a:t>El benchmarking es la comparación de productos, procesos y prácticas reales o planificados con los de organizaciones comparables, que identifica las mejores prácticas, genera ideas para mejorar y proporciona una base para medir el desempeño.</a:t>
            </a:r>
            <a:endParaRPr sz="1500"/>
          </a:p>
          <a:p>
            <a:pPr indent="0" lvl="0" marL="0" rtl="0" algn="l">
              <a:lnSpc>
                <a:spcPct val="95000"/>
              </a:lnSpc>
              <a:spcBef>
                <a:spcPts val="1200"/>
              </a:spcBef>
              <a:spcAft>
                <a:spcPts val="0"/>
              </a:spcAft>
              <a:buNone/>
            </a:pPr>
            <a:r>
              <a:rPr b="1" lang="en" sz="1500"/>
              <a:t>Costo de la calidad.</a:t>
            </a:r>
            <a:endParaRPr b="1" sz="1500"/>
          </a:p>
          <a:p>
            <a:pPr indent="0" lvl="0" marL="0" rtl="0" algn="l">
              <a:lnSpc>
                <a:spcPct val="95000"/>
              </a:lnSpc>
              <a:spcBef>
                <a:spcPts val="1200"/>
              </a:spcBef>
              <a:spcAft>
                <a:spcPts val="1200"/>
              </a:spcAft>
              <a:buNone/>
            </a:pPr>
            <a:r>
              <a:rPr lang="en" sz="1500"/>
              <a:t> El costo de la calidad incluye todos los costos incurridos durante la vida útil del producto por la inversión en prevenir la no conformidad con los requisitos, la evaluación del producto o servicio para determinar su conformidad con los requisitos y el incumplimiento de los requisitos.</a:t>
            </a:r>
            <a:endParaRPr sz="15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4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¿Qué hace?</a:t>
            </a:r>
            <a:endParaRPr/>
          </a:p>
        </p:txBody>
      </p:sp>
      <p:sp>
        <p:nvSpPr>
          <p:cNvPr id="292" name="Google Shape;292;p46"/>
          <p:cNvSpPr txBox="1"/>
          <p:nvPr>
            <p:ph idx="1" type="body"/>
          </p:nvPr>
        </p:nvSpPr>
        <p:spPr>
          <a:xfrm>
            <a:off x="334600" y="2268175"/>
            <a:ext cx="4448400" cy="2187900"/>
          </a:xfrm>
          <a:prstGeom prst="rect">
            <a:avLst/>
          </a:prstGeom>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b="1" lang="en" sz="1500">
                <a:solidFill>
                  <a:schemeClr val="dk2"/>
                </a:solidFill>
              </a:rPr>
              <a:t>► Hoja de verificación.</a:t>
            </a:r>
            <a:endParaRPr b="1" sz="1500">
              <a:solidFill>
                <a:schemeClr val="dk2"/>
              </a:solidFill>
            </a:endParaRPr>
          </a:p>
          <a:p>
            <a:pPr indent="0" lvl="0" marL="0" rtl="0" algn="l">
              <a:lnSpc>
                <a:spcPct val="95000"/>
              </a:lnSpc>
              <a:spcBef>
                <a:spcPts val="1200"/>
              </a:spcBef>
              <a:spcAft>
                <a:spcPts val="0"/>
              </a:spcAft>
              <a:buNone/>
            </a:pPr>
            <a:r>
              <a:rPr b="1" lang="en" sz="1500">
                <a:solidFill>
                  <a:schemeClr val="dk2"/>
                </a:solidFill>
              </a:rPr>
              <a:t>► Costo de la calidad</a:t>
            </a:r>
            <a:endParaRPr b="1" sz="1500">
              <a:solidFill>
                <a:schemeClr val="dk2"/>
              </a:solidFill>
            </a:endParaRPr>
          </a:p>
          <a:p>
            <a:pPr indent="0" lvl="0" marL="0" rtl="0" algn="l">
              <a:lnSpc>
                <a:spcPct val="95000"/>
              </a:lnSpc>
              <a:spcBef>
                <a:spcPts val="1200"/>
              </a:spcBef>
              <a:spcAft>
                <a:spcPts val="0"/>
              </a:spcAft>
              <a:buNone/>
            </a:pPr>
            <a:r>
              <a:rPr b="1" lang="en" sz="1500">
                <a:solidFill>
                  <a:schemeClr val="dk2"/>
                </a:solidFill>
              </a:rPr>
              <a:t>► Análisis del árbol de decisión</a:t>
            </a:r>
            <a:endParaRPr b="1" sz="1500">
              <a:solidFill>
                <a:schemeClr val="dk2"/>
              </a:solidFill>
            </a:endParaRPr>
          </a:p>
          <a:p>
            <a:pPr indent="0" lvl="0" marL="0" rtl="0" algn="l">
              <a:lnSpc>
                <a:spcPct val="95000"/>
              </a:lnSpc>
              <a:spcBef>
                <a:spcPts val="1200"/>
              </a:spcBef>
              <a:spcAft>
                <a:spcPts val="0"/>
              </a:spcAft>
              <a:buNone/>
            </a:pPr>
            <a:r>
              <a:rPr b="1" lang="en" sz="1500">
                <a:solidFill>
                  <a:schemeClr val="dk2"/>
                </a:solidFill>
              </a:rPr>
              <a:t>► Análisis del valor ganado</a:t>
            </a:r>
            <a:endParaRPr b="1" sz="1500">
              <a:solidFill>
                <a:schemeClr val="dk2"/>
              </a:solidFill>
            </a:endParaRPr>
          </a:p>
          <a:p>
            <a:pPr indent="0" lvl="0" marL="0" rtl="0" algn="l">
              <a:lnSpc>
                <a:spcPct val="95000"/>
              </a:lnSpc>
              <a:spcBef>
                <a:spcPts val="1200"/>
              </a:spcBef>
              <a:spcAft>
                <a:spcPts val="0"/>
              </a:spcAft>
              <a:buNone/>
            </a:pPr>
            <a:r>
              <a:t/>
            </a:r>
            <a:endParaRPr b="1" sz="1500">
              <a:solidFill>
                <a:schemeClr val="dk2"/>
              </a:solidFill>
            </a:endParaRPr>
          </a:p>
          <a:p>
            <a:pPr indent="0" lvl="0" marL="0" rtl="0" algn="l">
              <a:lnSpc>
                <a:spcPct val="95000"/>
              </a:lnSpc>
              <a:spcBef>
                <a:spcPts val="1200"/>
              </a:spcBef>
              <a:spcAft>
                <a:spcPts val="1200"/>
              </a:spcAft>
              <a:buNone/>
            </a:pPr>
            <a:r>
              <a:t/>
            </a:r>
            <a:endParaRPr b="1" sz="1500">
              <a:solidFill>
                <a:schemeClr val="dk2"/>
              </a:solidFill>
            </a:endParaRPr>
          </a:p>
        </p:txBody>
      </p:sp>
      <p:sp>
        <p:nvSpPr>
          <p:cNvPr id="293" name="Google Shape;293;p46"/>
          <p:cNvSpPr txBox="1"/>
          <p:nvPr/>
        </p:nvSpPr>
        <p:spPr>
          <a:xfrm>
            <a:off x="5109900" y="2346625"/>
            <a:ext cx="3810600" cy="15237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5000"/>
              </a:lnSpc>
              <a:spcBef>
                <a:spcPts val="0"/>
              </a:spcBef>
              <a:spcAft>
                <a:spcPts val="0"/>
              </a:spcAft>
              <a:buNone/>
            </a:pPr>
            <a:r>
              <a:rPr b="1" lang="en" sz="1500">
                <a:solidFill>
                  <a:schemeClr val="dk2"/>
                </a:solidFill>
                <a:latin typeface="Lato"/>
                <a:ea typeface="Lato"/>
                <a:cs typeface="Lato"/>
                <a:sym typeface="Lato"/>
              </a:rPr>
              <a:t>► Valor monetario esperado (EMV).</a:t>
            </a:r>
            <a:endParaRPr b="1" sz="1500">
              <a:solidFill>
                <a:schemeClr val="dk2"/>
              </a:solidFill>
              <a:latin typeface="Lato"/>
              <a:ea typeface="Lato"/>
              <a:cs typeface="Lato"/>
              <a:sym typeface="Lato"/>
            </a:endParaRPr>
          </a:p>
          <a:p>
            <a:pPr indent="0" lvl="0" marL="0" rtl="0" algn="l">
              <a:lnSpc>
                <a:spcPct val="95000"/>
              </a:lnSpc>
              <a:spcBef>
                <a:spcPts val="1200"/>
              </a:spcBef>
              <a:spcAft>
                <a:spcPts val="0"/>
              </a:spcAft>
              <a:buNone/>
            </a:pPr>
            <a:r>
              <a:rPr b="1" lang="en" sz="1500">
                <a:solidFill>
                  <a:schemeClr val="dk2"/>
                </a:solidFill>
                <a:latin typeface="Lato"/>
                <a:ea typeface="Lato"/>
                <a:cs typeface="Lato"/>
                <a:sym typeface="Lato"/>
              </a:rPr>
              <a:t>► Diagrama de influencia</a:t>
            </a:r>
            <a:endParaRPr b="1" sz="1500">
              <a:solidFill>
                <a:schemeClr val="dk2"/>
              </a:solidFill>
              <a:latin typeface="Lato"/>
              <a:ea typeface="Lato"/>
              <a:cs typeface="Lato"/>
              <a:sym typeface="Lato"/>
            </a:endParaRPr>
          </a:p>
          <a:p>
            <a:pPr indent="0" lvl="0" marL="0" rtl="0" algn="l">
              <a:lnSpc>
                <a:spcPct val="95000"/>
              </a:lnSpc>
              <a:spcBef>
                <a:spcPts val="1200"/>
              </a:spcBef>
              <a:spcAft>
                <a:spcPts val="0"/>
              </a:spcAft>
              <a:buNone/>
            </a:pPr>
            <a:r>
              <a:rPr b="1" lang="en" sz="1500">
                <a:solidFill>
                  <a:schemeClr val="dk2"/>
                </a:solidFill>
                <a:latin typeface="Lato"/>
                <a:ea typeface="Lato"/>
                <a:cs typeface="Lato"/>
                <a:sym typeface="Lato"/>
              </a:rPr>
              <a:t>► Evaluación del ciclo de vida</a:t>
            </a:r>
            <a:endParaRPr b="1" sz="1500">
              <a:solidFill>
                <a:schemeClr val="dk2"/>
              </a:solidFill>
              <a:latin typeface="Lato"/>
              <a:ea typeface="Lato"/>
              <a:cs typeface="Lato"/>
              <a:sym typeface="Lato"/>
            </a:endParaRPr>
          </a:p>
          <a:p>
            <a:pPr indent="0" lvl="0" marL="0" rtl="0" algn="l">
              <a:lnSpc>
                <a:spcPct val="95000"/>
              </a:lnSpc>
              <a:spcBef>
                <a:spcPts val="1200"/>
              </a:spcBef>
              <a:spcAft>
                <a:spcPts val="1200"/>
              </a:spcAft>
              <a:buNone/>
            </a:pPr>
            <a:r>
              <a:rPr b="1" lang="en" sz="1500">
                <a:solidFill>
                  <a:schemeClr val="dk2"/>
                </a:solidFill>
                <a:latin typeface="Lato"/>
                <a:ea typeface="Lato"/>
                <a:cs typeface="Lato"/>
                <a:sym typeface="Lato"/>
              </a:rPr>
              <a:t>► Análisis de fabricación o compra</a:t>
            </a:r>
            <a:endParaRPr>
              <a:solidFill>
                <a:schemeClr val="dk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7"/>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ESTIMACIÓN</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302" name="Shape 302"/>
        <p:cNvGrpSpPr/>
        <p:nvPr/>
      </p:nvGrpSpPr>
      <p:grpSpPr>
        <a:xfrm>
          <a:off x="0" y="0"/>
          <a:ext cx="0" cy="0"/>
          <a:chOff x="0" y="0"/>
          <a:chExt cx="0" cy="0"/>
        </a:xfrm>
      </p:grpSpPr>
      <p:sp>
        <p:nvSpPr>
          <p:cNvPr id="303" name="Google Shape;303;p4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ESTIMACIÓN</a:t>
            </a:r>
            <a:endParaRPr/>
          </a:p>
        </p:txBody>
      </p:sp>
      <p:sp>
        <p:nvSpPr>
          <p:cNvPr id="304" name="Google Shape;304;p4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800">
                <a:solidFill>
                  <a:schemeClr val="dk2"/>
                </a:solidFill>
              </a:rPr>
              <a:t>Los métodos de estimación se utilizan para desarrollar una aproximación del trabajo, el tiempo o el costo de un proyecto.</a:t>
            </a:r>
            <a:endParaRPr sz="1800">
              <a:solidFill>
                <a:schemeClr val="dk2"/>
              </a:solidFill>
            </a:endParaRPr>
          </a:p>
        </p:txBody>
      </p:sp>
      <p:pic>
        <p:nvPicPr>
          <p:cNvPr id="305" name="Google Shape;305;p48"/>
          <p:cNvPicPr preferRelativeResize="0"/>
          <p:nvPr/>
        </p:nvPicPr>
        <p:blipFill>
          <a:blip r:embed="rId3">
            <a:alphaModFix/>
          </a:blip>
          <a:stretch>
            <a:fillRect/>
          </a:stretch>
        </p:blipFill>
        <p:spPr>
          <a:xfrm>
            <a:off x="5710242" y="2571742"/>
            <a:ext cx="3045800" cy="20318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309" name="Shape 309"/>
        <p:cNvGrpSpPr/>
        <p:nvPr/>
      </p:nvGrpSpPr>
      <p:grpSpPr>
        <a:xfrm>
          <a:off x="0" y="0"/>
          <a:ext cx="0" cy="0"/>
          <a:chOff x="0" y="0"/>
          <a:chExt cx="0" cy="0"/>
        </a:xfrm>
      </p:grpSpPr>
      <p:sp>
        <p:nvSpPr>
          <p:cNvPr id="310" name="Google Shape;310;p49"/>
          <p:cNvSpPr txBox="1"/>
          <p:nvPr>
            <p:ph type="title"/>
          </p:nvPr>
        </p:nvSpPr>
        <p:spPr>
          <a:xfrm>
            <a:off x="1034250" y="1471050"/>
            <a:ext cx="2449500" cy="8133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Agrupación por afinidad.</a:t>
            </a:r>
            <a:endParaRPr/>
          </a:p>
        </p:txBody>
      </p:sp>
      <p:sp>
        <p:nvSpPr>
          <p:cNvPr id="311" name="Google Shape;311;p49"/>
          <p:cNvSpPr txBox="1"/>
          <p:nvPr>
            <p:ph idx="1" type="body"/>
          </p:nvPr>
        </p:nvSpPr>
        <p:spPr>
          <a:xfrm>
            <a:off x="729450" y="2536075"/>
            <a:ext cx="3084900" cy="22611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a:t>La agrupación por afinidad implica clasificar elementos en categorías o colecciones similares en función de su semejanza. Los grupos de afinidad comunes incluyen el tamaño de las camisetas y los números de Fibonacci.</a:t>
            </a:r>
            <a:endParaRPr/>
          </a:p>
        </p:txBody>
      </p:sp>
      <p:sp>
        <p:nvSpPr>
          <p:cNvPr id="312" name="Google Shape;312;p49"/>
          <p:cNvSpPr txBox="1"/>
          <p:nvPr>
            <p:ph type="title"/>
          </p:nvPr>
        </p:nvSpPr>
        <p:spPr>
          <a:xfrm>
            <a:off x="5614100" y="1460950"/>
            <a:ext cx="2449500" cy="8133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Estimación análoga.</a:t>
            </a:r>
            <a:endParaRPr/>
          </a:p>
        </p:txBody>
      </p:sp>
      <p:sp>
        <p:nvSpPr>
          <p:cNvPr id="313" name="Google Shape;313;p49"/>
          <p:cNvSpPr txBox="1"/>
          <p:nvPr>
            <p:ph idx="1" type="body"/>
          </p:nvPr>
        </p:nvSpPr>
        <p:spPr>
          <a:xfrm>
            <a:off x="5296400" y="2724150"/>
            <a:ext cx="3084900" cy="11358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a:t>La estimación análoga evalúa la duración o el costo de una actividad o un proyecto utilizando datos históricos de una actividad o proyecto similar.</a:t>
            </a:r>
            <a:endParaRPr/>
          </a:p>
        </p:txBody>
      </p:sp>
      <p:cxnSp>
        <p:nvCxnSpPr>
          <p:cNvPr id="314" name="Google Shape;314;p49"/>
          <p:cNvCxnSpPr/>
          <p:nvPr/>
        </p:nvCxnSpPr>
        <p:spPr>
          <a:xfrm flipH="1">
            <a:off x="4590700" y="498225"/>
            <a:ext cx="10200" cy="46593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318" name="Shape 318"/>
        <p:cNvGrpSpPr/>
        <p:nvPr/>
      </p:nvGrpSpPr>
      <p:grpSpPr>
        <a:xfrm>
          <a:off x="0" y="0"/>
          <a:ext cx="0" cy="0"/>
          <a:chOff x="0" y="0"/>
          <a:chExt cx="0" cy="0"/>
        </a:xfrm>
      </p:grpSpPr>
      <p:sp>
        <p:nvSpPr>
          <p:cNvPr id="319" name="Google Shape;319;p50"/>
          <p:cNvSpPr txBox="1"/>
          <p:nvPr>
            <p:ph type="title"/>
          </p:nvPr>
        </p:nvSpPr>
        <p:spPr>
          <a:xfrm>
            <a:off x="1034250" y="1471050"/>
            <a:ext cx="2449500" cy="8133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Punto de función.</a:t>
            </a:r>
            <a:endParaRPr/>
          </a:p>
        </p:txBody>
      </p:sp>
      <p:sp>
        <p:nvSpPr>
          <p:cNvPr id="320" name="Google Shape;320;p50"/>
          <p:cNvSpPr txBox="1"/>
          <p:nvPr>
            <p:ph idx="1" type="body"/>
          </p:nvPr>
        </p:nvSpPr>
        <p:spPr>
          <a:xfrm>
            <a:off x="729450" y="2536075"/>
            <a:ext cx="3084900" cy="22611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a:t>Un punto de función es una estimación de la cantidad de funcionalidad empresarial en un sistema de información. Los puntos de función se utilizan para calcular una medida de tamaño funcional (FSM) de un sistema de software.</a:t>
            </a:r>
            <a:endParaRPr/>
          </a:p>
        </p:txBody>
      </p:sp>
      <p:sp>
        <p:nvSpPr>
          <p:cNvPr id="321" name="Google Shape;321;p50"/>
          <p:cNvSpPr txBox="1"/>
          <p:nvPr>
            <p:ph type="title"/>
          </p:nvPr>
        </p:nvSpPr>
        <p:spPr>
          <a:xfrm>
            <a:off x="5614100" y="1460950"/>
            <a:ext cx="2449500" cy="8133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Estimación relativa</a:t>
            </a:r>
            <a:endParaRPr/>
          </a:p>
        </p:txBody>
      </p:sp>
      <p:sp>
        <p:nvSpPr>
          <p:cNvPr id="322" name="Google Shape;322;p50"/>
          <p:cNvSpPr txBox="1"/>
          <p:nvPr>
            <p:ph idx="1" type="body"/>
          </p:nvPr>
        </p:nvSpPr>
        <p:spPr>
          <a:xfrm>
            <a:off x="5185450" y="2570875"/>
            <a:ext cx="3550500" cy="21915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1200"/>
              </a:spcAft>
              <a:buNone/>
            </a:pPr>
            <a:r>
              <a:rPr lang="en"/>
              <a:t>La estimación relativa se utiliza para crear estimaciones que se derivan de realizar una comparación con un conjunto de trabajo similar, teniendo en cuenta el esfuerzo, la complejidad y la incertidumbre. La estimación relativa no se basa necesariamente en unidades absolutas de costo o tiempo. Los puntos de historia son una medida común sin unidades que se utiliza en la estimación relativa.</a:t>
            </a:r>
            <a:endParaRPr/>
          </a:p>
        </p:txBody>
      </p:sp>
      <p:cxnSp>
        <p:nvCxnSpPr>
          <p:cNvPr id="323" name="Google Shape;323;p50"/>
          <p:cNvCxnSpPr/>
          <p:nvPr/>
        </p:nvCxnSpPr>
        <p:spPr>
          <a:xfrm flipH="1">
            <a:off x="4590700" y="498225"/>
            <a:ext cx="10200" cy="46593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327" name="Shape 327"/>
        <p:cNvGrpSpPr/>
        <p:nvPr/>
      </p:nvGrpSpPr>
      <p:grpSpPr>
        <a:xfrm>
          <a:off x="0" y="0"/>
          <a:ext cx="0" cy="0"/>
          <a:chOff x="0" y="0"/>
          <a:chExt cx="0" cy="0"/>
        </a:xfrm>
      </p:grpSpPr>
      <p:sp>
        <p:nvSpPr>
          <p:cNvPr id="328" name="Google Shape;328;p51"/>
          <p:cNvSpPr txBox="1"/>
          <p:nvPr>
            <p:ph type="title"/>
          </p:nvPr>
        </p:nvSpPr>
        <p:spPr>
          <a:xfrm>
            <a:off x="1034250" y="1471050"/>
            <a:ext cx="2449500" cy="8133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Estimación paramétrica</a:t>
            </a:r>
            <a:endParaRPr/>
          </a:p>
        </p:txBody>
      </p:sp>
      <p:sp>
        <p:nvSpPr>
          <p:cNvPr id="329" name="Google Shape;329;p51"/>
          <p:cNvSpPr txBox="1"/>
          <p:nvPr>
            <p:ph idx="1" type="body"/>
          </p:nvPr>
        </p:nvSpPr>
        <p:spPr>
          <a:xfrm>
            <a:off x="729450" y="2536075"/>
            <a:ext cx="3084900" cy="22611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a:t>La estimación paramétrica utiliza un algoritmo para calcular el costo o la duración en función de datos históricos y parámetros del proyecto.</a:t>
            </a:r>
            <a:endParaRPr/>
          </a:p>
        </p:txBody>
      </p:sp>
      <p:sp>
        <p:nvSpPr>
          <p:cNvPr id="330" name="Google Shape;330;p51"/>
          <p:cNvSpPr txBox="1"/>
          <p:nvPr>
            <p:ph type="title"/>
          </p:nvPr>
        </p:nvSpPr>
        <p:spPr>
          <a:xfrm>
            <a:off x="5614100" y="1460950"/>
            <a:ext cx="2449500" cy="8133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Estimación de un solo punto.</a:t>
            </a:r>
            <a:endParaRPr/>
          </a:p>
        </p:txBody>
      </p:sp>
      <p:sp>
        <p:nvSpPr>
          <p:cNvPr id="331" name="Google Shape;331;p51"/>
          <p:cNvSpPr txBox="1"/>
          <p:nvPr>
            <p:ph idx="1" type="body"/>
          </p:nvPr>
        </p:nvSpPr>
        <p:spPr>
          <a:xfrm>
            <a:off x="5185450" y="2570875"/>
            <a:ext cx="3550500" cy="21915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a:t>La estimación de un solo punto implica el uso de datos para calcular un valor único que refleje una estimación óptima. Una estimación de un solo punto se opone a una estimación de rango, que incluye el mejor y el peor escenario.</a:t>
            </a:r>
            <a:endParaRPr/>
          </a:p>
        </p:txBody>
      </p:sp>
      <p:cxnSp>
        <p:nvCxnSpPr>
          <p:cNvPr id="332" name="Google Shape;332;p51"/>
          <p:cNvCxnSpPr/>
          <p:nvPr/>
        </p:nvCxnSpPr>
        <p:spPr>
          <a:xfrm flipH="1">
            <a:off x="4590700" y="498225"/>
            <a:ext cx="10200" cy="46593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Situational Leadership II</a:t>
            </a:r>
            <a:endParaRPr/>
          </a:p>
        </p:txBody>
      </p:sp>
      <p:sp>
        <p:nvSpPr>
          <p:cNvPr id="106" name="Google Shape;106;p16"/>
          <p:cNvSpPr txBox="1"/>
          <p:nvPr>
            <p:ph idx="1" type="body"/>
          </p:nvPr>
        </p:nvSpPr>
        <p:spPr>
          <a:xfrm>
            <a:off x="729450" y="2078875"/>
            <a:ext cx="7688700" cy="1783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Mide el desarrollo de los miembros del equipo del proyecto utilizando </a:t>
            </a:r>
            <a:r>
              <a:rPr b="1" lang="en"/>
              <a:t>competencia</a:t>
            </a:r>
            <a:r>
              <a:rPr lang="en"/>
              <a:t> y </a:t>
            </a:r>
            <a:r>
              <a:rPr b="1" lang="en"/>
              <a:t>compromiso</a:t>
            </a:r>
            <a:r>
              <a:rPr lang="en"/>
              <a:t> como las dos variables principales. La competencia es la combinación de habilidad y conocimiento. El compromiso habla de la confianza y la motivación que tiene un individuo. A medida que evolucionan la competencia y el compromiso de un individuo, los estilos de liderazgo evolucionan desde dirigir hasta entrenar, apoyar y delegar para satisfacer las necesidades del individuo.</a:t>
            </a:r>
            <a:endParaRPr/>
          </a:p>
          <a:p>
            <a:pPr indent="0" lvl="0" marL="0" rtl="0" algn="l">
              <a:spcBef>
                <a:spcPts val="1200"/>
              </a:spcBef>
              <a:spcAft>
                <a:spcPts val="120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52"/>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REUNIONES Y EVENTOS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53"/>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Refinamiento del backlog.</a:t>
            </a:r>
            <a:endParaRPr/>
          </a:p>
        </p:txBody>
      </p:sp>
      <p:sp>
        <p:nvSpPr>
          <p:cNvPr id="343" name="Google Shape;343;p53"/>
          <p:cNvSpPr txBox="1"/>
          <p:nvPr>
            <p:ph idx="2" type="body"/>
          </p:nvPr>
        </p:nvSpPr>
        <p:spPr>
          <a:xfrm>
            <a:off x="5143975" y="838200"/>
            <a:ext cx="3374400" cy="3025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Reuniones con posibles vendedores antes de la preparación de una oferta o propuesta para garantizar que todos los posibles proveedores tengan una comprensión clara y común de la adquisición. Esta reunión también puede conocerse como conferencias de contratistas, conferencias de proveedores o conferencias previas a la licitación.</a:t>
            </a:r>
            <a:endParaRPr/>
          </a:p>
        </p:txBody>
      </p:sp>
      <p:sp>
        <p:nvSpPr>
          <p:cNvPr id="344" name="Google Shape;344;p53"/>
          <p:cNvSpPr txBox="1"/>
          <p:nvPr>
            <p:ph idx="1" type="subTitle"/>
          </p:nvPr>
        </p:nvSpPr>
        <p:spPr>
          <a:xfrm>
            <a:off x="724950" y="2461925"/>
            <a:ext cx="3300900" cy="1687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En una reunión de refinamiento del trabajo pendiente, el trabajo pendiente se elabora progresivamente y se (re)prioriza para identificar el trabajo que se puede realizar en una próxima iteración.</a:t>
            </a:r>
            <a:endParaRPr/>
          </a:p>
        </p:txBody>
      </p:sp>
      <p:sp>
        <p:nvSpPr>
          <p:cNvPr id="345" name="Google Shape;345;p53"/>
          <p:cNvSpPr txBox="1"/>
          <p:nvPr>
            <p:ph type="title"/>
          </p:nvPr>
        </p:nvSpPr>
        <p:spPr>
          <a:xfrm>
            <a:off x="5370350" y="3235975"/>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Conferencia de postores.</a:t>
            </a:r>
            <a:endParaRPr/>
          </a:p>
          <a:p>
            <a:pPr indent="0" lvl="0" marL="0" rtl="0" algn="l">
              <a:spcBef>
                <a:spcPts val="0"/>
              </a:spcBef>
              <a:spcAft>
                <a:spcPts val="0"/>
              </a:spcAft>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54"/>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Cambiar tablero de control</a:t>
            </a:r>
            <a:endParaRPr/>
          </a:p>
        </p:txBody>
      </p:sp>
      <p:sp>
        <p:nvSpPr>
          <p:cNvPr id="351" name="Google Shape;351;p54"/>
          <p:cNvSpPr txBox="1"/>
          <p:nvPr>
            <p:ph idx="2" type="body"/>
          </p:nvPr>
        </p:nvSpPr>
        <p:spPr>
          <a:xfrm>
            <a:off x="5143975" y="838200"/>
            <a:ext cx="3374400" cy="3025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Un standup es una breve reunión de colaboración durante la cual el equipo del proyecto revisa su progreso del día anterior, declara intenciones para el día actual y destaca los obstáculos encontrados o anticipados. Esta reunión también puede denominarse scrum diario.</a:t>
            </a:r>
            <a:endParaRPr/>
          </a:p>
        </p:txBody>
      </p:sp>
      <p:sp>
        <p:nvSpPr>
          <p:cNvPr id="352" name="Google Shape;352;p54"/>
          <p:cNvSpPr txBox="1"/>
          <p:nvPr>
            <p:ph idx="1" type="subTitle"/>
          </p:nvPr>
        </p:nvSpPr>
        <p:spPr>
          <a:xfrm>
            <a:off x="526450" y="2461925"/>
            <a:ext cx="3499500" cy="2461200"/>
          </a:xfrm>
          <a:prstGeom prst="rect">
            <a:avLst/>
          </a:prstGeom>
        </p:spPr>
        <p:txBody>
          <a:bodyPr anchorCtr="0" anchor="t" bIns="91425" lIns="91425" spcFirstLastPara="1" rIns="91425" wrap="square" tIns="91425">
            <a:normAutofit fontScale="55000"/>
          </a:bodyPr>
          <a:lstStyle/>
          <a:p>
            <a:pPr indent="0" lvl="0" marL="0" rtl="0" algn="l">
              <a:spcBef>
                <a:spcPts val="0"/>
              </a:spcBef>
              <a:spcAft>
                <a:spcPts val="0"/>
              </a:spcAft>
              <a:buNone/>
            </a:pPr>
            <a:r>
              <a:rPr lang="en" sz="2619"/>
              <a:t>Una reunión de la junta de control de cambios incluye al grupo de personas responsables de revisar, evaluar, aprobar, retrasar o rechazar cambios en el proyecto. Las decisiones tomadas en esta reunión se registran y se comunican a la</a:t>
            </a:r>
            <a:endParaRPr sz="2619"/>
          </a:p>
          <a:p>
            <a:pPr indent="0" lvl="0" marL="0" rtl="0" algn="l">
              <a:spcBef>
                <a:spcPts val="0"/>
              </a:spcBef>
              <a:spcAft>
                <a:spcPts val="0"/>
              </a:spcAft>
              <a:buNone/>
            </a:pPr>
            <a:r>
              <a:rPr lang="en" sz="2619"/>
              <a:t>partes interesadas apropiadas. Esta reunión también puede denominarse reunión de control de cambios.</a:t>
            </a:r>
            <a:endParaRPr sz="2619"/>
          </a:p>
          <a:p>
            <a:pPr indent="0" lvl="0" marL="0" rtl="0" algn="l">
              <a:spcBef>
                <a:spcPts val="0"/>
              </a:spcBef>
              <a:spcAft>
                <a:spcPts val="0"/>
              </a:spcAft>
              <a:buNone/>
            </a:pPr>
            <a:r>
              <a:t/>
            </a:r>
            <a:endParaRPr/>
          </a:p>
        </p:txBody>
      </p:sp>
      <p:sp>
        <p:nvSpPr>
          <p:cNvPr id="353" name="Google Shape;353;p54"/>
          <p:cNvSpPr txBox="1"/>
          <p:nvPr>
            <p:ph type="title"/>
          </p:nvPr>
        </p:nvSpPr>
        <p:spPr>
          <a:xfrm>
            <a:off x="5370350" y="3235975"/>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Stand-up diario</a:t>
            </a:r>
            <a:endParaRPr/>
          </a:p>
          <a:p>
            <a:pPr indent="0" lvl="0" marL="0" rtl="0" algn="l">
              <a:spcBef>
                <a:spcPts val="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55"/>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Planificación de iteraciones.</a:t>
            </a:r>
            <a:endParaRPr/>
          </a:p>
        </p:txBody>
      </p:sp>
      <p:sp>
        <p:nvSpPr>
          <p:cNvPr id="359" name="Google Shape;359;p55"/>
          <p:cNvSpPr txBox="1"/>
          <p:nvPr>
            <p:ph idx="2" type="body"/>
          </p:nvPr>
        </p:nvSpPr>
        <p:spPr>
          <a:xfrm>
            <a:off x="5143975" y="838200"/>
            <a:ext cx="3662400" cy="30255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t>Una reunión inicial es una reunión de los miembros del equipo del proyecto y otras partes interesadas clave al comienzo de un proyecto para establecer formalmente expectativas, obtener un entendimiento común y comenzar a trabajar. Establece el inicio de un proyecto, fase,</a:t>
            </a:r>
            <a:endParaRPr/>
          </a:p>
          <a:p>
            <a:pPr indent="0" lvl="0" marL="0" rtl="0" algn="just">
              <a:spcBef>
                <a:spcPts val="1200"/>
              </a:spcBef>
              <a:spcAft>
                <a:spcPts val="0"/>
              </a:spcAft>
              <a:buNone/>
            </a:pPr>
            <a:r>
              <a:rPr lang="en"/>
              <a:t>o iteración.</a:t>
            </a:r>
            <a:endParaRPr/>
          </a:p>
          <a:p>
            <a:pPr indent="0" lvl="0" marL="0" rtl="0" algn="l">
              <a:spcBef>
                <a:spcPts val="1200"/>
              </a:spcBef>
              <a:spcAft>
                <a:spcPts val="1200"/>
              </a:spcAft>
              <a:buNone/>
            </a:pPr>
            <a:r>
              <a:t/>
            </a:r>
            <a:endParaRPr/>
          </a:p>
        </p:txBody>
      </p:sp>
      <p:sp>
        <p:nvSpPr>
          <p:cNvPr id="360" name="Google Shape;360;p55"/>
          <p:cNvSpPr txBox="1"/>
          <p:nvPr>
            <p:ph idx="1" type="subTitle"/>
          </p:nvPr>
        </p:nvSpPr>
        <p:spPr>
          <a:xfrm>
            <a:off x="526450" y="2461925"/>
            <a:ext cx="3499500" cy="2461200"/>
          </a:xfrm>
          <a:prstGeom prst="rect">
            <a:avLst/>
          </a:prstGeom>
        </p:spPr>
        <p:txBody>
          <a:bodyPr anchorCtr="0" anchor="t" bIns="91425" lIns="91425" spcFirstLastPara="1" rIns="91425" wrap="square" tIns="91425">
            <a:normAutofit fontScale="62500" lnSpcReduction="20000"/>
          </a:bodyPr>
          <a:lstStyle/>
          <a:p>
            <a:pPr indent="0" lvl="0" marL="0" rtl="0" algn="l">
              <a:spcBef>
                <a:spcPts val="0"/>
              </a:spcBef>
              <a:spcAft>
                <a:spcPts val="0"/>
              </a:spcAft>
              <a:buNone/>
            </a:pPr>
            <a:r>
              <a:rPr lang="en" sz="2619"/>
              <a:t>Se utiliza una reunión de planificación de iteraciones para aclarar los detalles de los elementos del trabajo pendiente, los criterios de aceptación y el esfuerzo de trabajo necesario para cumplir con un compromiso de iteración próxima. Esta reunión también puede denominarse reunión de planificación de sprint.</a:t>
            </a:r>
            <a:endParaRPr sz="2619"/>
          </a:p>
          <a:p>
            <a:pPr indent="0" lvl="0" marL="0" rtl="0" algn="l">
              <a:spcBef>
                <a:spcPts val="0"/>
              </a:spcBef>
              <a:spcAft>
                <a:spcPts val="0"/>
              </a:spcAft>
              <a:buNone/>
            </a:pPr>
            <a:r>
              <a:t/>
            </a:r>
            <a:endParaRPr/>
          </a:p>
        </p:txBody>
      </p:sp>
      <p:sp>
        <p:nvSpPr>
          <p:cNvPr id="361" name="Google Shape;361;p55"/>
          <p:cNvSpPr txBox="1"/>
          <p:nvPr>
            <p:ph type="title"/>
          </p:nvPr>
        </p:nvSpPr>
        <p:spPr>
          <a:xfrm>
            <a:off x="5561975" y="2848925"/>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Saque inicial.</a:t>
            </a:r>
            <a:endParaRPr/>
          </a:p>
          <a:p>
            <a:pPr indent="0" lvl="0" marL="0" rtl="0" algn="l">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56"/>
          <p:cNvSpPr txBox="1"/>
          <p:nvPr>
            <p:ph type="title"/>
          </p:nvPr>
        </p:nvSpPr>
        <p:spPr>
          <a:xfrm>
            <a:off x="5324725" y="3668525"/>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Cierre del proyecto.</a:t>
            </a:r>
            <a:endParaRPr/>
          </a:p>
        </p:txBody>
      </p:sp>
      <p:sp>
        <p:nvSpPr>
          <p:cNvPr id="367" name="Google Shape;367;p56"/>
          <p:cNvSpPr txBox="1"/>
          <p:nvPr>
            <p:ph idx="2" type="body"/>
          </p:nvPr>
        </p:nvSpPr>
        <p:spPr>
          <a:xfrm>
            <a:off x="528275" y="2105600"/>
            <a:ext cx="3662400" cy="3025500"/>
          </a:xfrm>
          <a:prstGeom prst="rect">
            <a:avLst/>
          </a:prstGeom>
        </p:spPr>
        <p:txBody>
          <a:bodyPr anchorCtr="0" anchor="t" bIns="91425" lIns="91425" spcFirstLastPara="1" rIns="91425" wrap="square" tIns="91425">
            <a:normAutofit lnSpcReduction="10000"/>
          </a:bodyPr>
          <a:lstStyle/>
          <a:p>
            <a:pPr indent="0" lvl="0" marL="0" rtl="0" algn="just">
              <a:spcBef>
                <a:spcPts val="0"/>
              </a:spcBef>
              <a:spcAft>
                <a:spcPts val="0"/>
              </a:spcAft>
              <a:buNone/>
            </a:pPr>
            <a:r>
              <a:rPr lang="en"/>
              <a:t>Una reunión para analizar el estado de los riesgos existentes e identificar nuevos riesgos. Esto incluye determinar si el riesgo aún está activo y si ha habido cambios en los atributos del riesgo (como probabilidad, impacto, urgencia, etc.). Las respuestas al riesgo se evalúan para determinar si son efectivas o deben actualizarse. Se podrán identificar y analizar nuevos riesgos y cerrar los riesgos que ya no estén activos. La reevaluación de riesgos es un ejemplo de reunión de revisión de riesgos.</a:t>
            </a:r>
            <a:endParaRPr/>
          </a:p>
          <a:p>
            <a:pPr indent="0" lvl="0" marL="0" rtl="0" algn="l">
              <a:spcBef>
                <a:spcPts val="1200"/>
              </a:spcBef>
              <a:spcAft>
                <a:spcPts val="1200"/>
              </a:spcAft>
              <a:buNone/>
            </a:pPr>
            <a:r>
              <a:t/>
            </a:r>
            <a:endParaRPr/>
          </a:p>
        </p:txBody>
      </p:sp>
      <p:sp>
        <p:nvSpPr>
          <p:cNvPr id="368" name="Google Shape;368;p56"/>
          <p:cNvSpPr txBox="1"/>
          <p:nvPr>
            <p:ph idx="1" type="subTitle"/>
          </p:nvPr>
        </p:nvSpPr>
        <p:spPr>
          <a:xfrm>
            <a:off x="5225425" y="1610050"/>
            <a:ext cx="3499500" cy="2461200"/>
          </a:xfrm>
          <a:prstGeom prst="rect">
            <a:avLst/>
          </a:prstGeom>
        </p:spPr>
        <p:txBody>
          <a:bodyPr anchorCtr="0" anchor="t" bIns="91425" lIns="91425" spcFirstLastPara="1" rIns="91425" wrap="square" tIns="91425">
            <a:normAutofit fontScale="70000" lnSpcReduction="10000"/>
          </a:bodyPr>
          <a:lstStyle/>
          <a:p>
            <a:pPr indent="0" lvl="0" marL="0" rtl="0" algn="l">
              <a:spcBef>
                <a:spcPts val="0"/>
              </a:spcBef>
              <a:spcAft>
                <a:spcPts val="0"/>
              </a:spcAft>
              <a:buNone/>
            </a:pPr>
            <a:r>
              <a:rPr lang="en" sz="2619"/>
              <a:t>Se utiliza una reunión de cierre del proyecto para obtener la aceptación final del alcance entregado por parte del patrocinador, propietario del producto o cliente. Esta reunión indica que la entrega del producto está completa.</a:t>
            </a:r>
            <a:endParaRPr sz="2619"/>
          </a:p>
          <a:p>
            <a:pPr indent="0" lvl="0" marL="0" rtl="0" algn="l">
              <a:spcBef>
                <a:spcPts val="0"/>
              </a:spcBef>
              <a:spcAft>
                <a:spcPts val="0"/>
              </a:spcAft>
              <a:buNone/>
            </a:pPr>
            <a:r>
              <a:t/>
            </a:r>
            <a:endParaRPr/>
          </a:p>
        </p:txBody>
      </p:sp>
      <p:sp>
        <p:nvSpPr>
          <p:cNvPr id="369" name="Google Shape;369;p56"/>
          <p:cNvSpPr txBox="1"/>
          <p:nvPr>
            <p:ph type="title"/>
          </p:nvPr>
        </p:nvSpPr>
        <p:spPr>
          <a:xfrm>
            <a:off x="771900" y="1412325"/>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Revisión de riesgos.</a:t>
            </a:r>
            <a:endParaRPr/>
          </a:p>
          <a:p>
            <a:pPr indent="0" lvl="0" marL="0" rtl="0" algn="l">
              <a:spcBef>
                <a:spcPts val="0"/>
              </a:spcBef>
              <a:spcAft>
                <a:spcPts val="0"/>
              </a:spcAft>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00FF"/>
        </a:solidFill>
      </p:bgPr>
    </p:bg>
    <p:spTree>
      <p:nvGrpSpPr>
        <p:cNvPr id="373" name="Shape 373"/>
        <p:cNvGrpSpPr/>
        <p:nvPr/>
      </p:nvGrpSpPr>
      <p:grpSpPr>
        <a:xfrm>
          <a:off x="0" y="0"/>
          <a:ext cx="0" cy="0"/>
          <a:chOff x="0" y="0"/>
          <a:chExt cx="0" cy="0"/>
        </a:xfrm>
      </p:grpSpPr>
      <p:sp>
        <p:nvSpPr>
          <p:cNvPr id="374" name="Google Shape;374;p57"/>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a:t>
            </a:r>
            <a:r>
              <a:rPr lang="en"/>
              <a:t>rtefactos comúnmente utilizados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58"/>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Artefactos de estrategia</a:t>
            </a:r>
            <a:endParaRPr/>
          </a:p>
        </p:txBody>
      </p:sp>
      <p:sp>
        <p:nvSpPr>
          <p:cNvPr id="380" name="Google Shape;380;p58"/>
          <p:cNvSpPr txBox="1"/>
          <p:nvPr>
            <p:ph idx="2" type="body"/>
          </p:nvPr>
        </p:nvSpPr>
        <p:spPr>
          <a:xfrm>
            <a:off x="5013000" y="734200"/>
            <a:ext cx="3662400" cy="3926700"/>
          </a:xfrm>
          <a:prstGeom prst="rect">
            <a:avLst/>
          </a:prstGeom>
        </p:spPr>
        <p:txBody>
          <a:bodyPr anchorCtr="0" anchor="t" bIns="91425" lIns="91425" spcFirstLastPara="1" rIns="91425" wrap="square" tIns="91425">
            <a:noAutofit/>
          </a:bodyPr>
          <a:lstStyle/>
          <a:p>
            <a:pPr indent="-294640" lvl="0" marL="457200" rtl="0" algn="l">
              <a:lnSpc>
                <a:spcPct val="95000"/>
              </a:lnSpc>
              <a:spcBef>
                <a:spcPts val="0"/>
              </a:spcBef>
              <a:spcAft>
                <a:spcPts val="0"/>
              </a:spcAft>
              <a:buClr>
                <a:srgbClr val="0D0D0D"/>
              </a:buClr>
              <a:buSzPts val="1040"/>
              <a:buFont typeface="Roboto"/>
              <a:buChar char="●"/>
            </a:pPr>
            <a:r>
              <a:rPr b="1" lang="en" sz="1040">
                <a:solidFill>
                  <a:srgbClr val="0D0D0D"/>
                </a:solidFill>
                <a:highlight>
                  <a:srgbClr val="FFFFFF"/>
                </a:highlight>
                <a:latin typeface="Roboto"/>
                <a:ea typeface="Roboto"/>
                <a:cs typeface="Roboto"/>
                <a:sym typeface="Roboto"/>
              </a:rPr>
              <a:t>Caso de negocio: </a:t>
            </a:r>
            <a:r>
              <a:rPr lang="en" sz="1040">
                <a:solidFill>
                  <a:srgbClr val="0D0D0D"/>
                </a:solidFill>
                <a:highlight>
                  <a:srgbClr val="FFFFFF"/>
                </a:highlight>
                <a:latin typeface="Roboto"/>
                <a:ea typeface="Roboto"/>
                <a:cs typeface="Roboto"/>
                <a:sym typeface="Roboto"/>
              </a:rPr>
              <a:t>Propuesta de valor para un proyecto propuesto que puede incluir beneficios financieros y no financieros.</a:t>
            </a:r>
            <a:endParaRPr sz="1040">
              <a:solidFill>
                <a:srgbClr val="0D0D0D"/>
              </a:solidFill>
              <a:highlight>
                <a:srgbClr val="FFFFFF"/>
              </a:highlight>
              <a:latin typeface="Roboto"/>
              <a:ea typeface="Roboto"/>
              <a:cs typeface="Roboto"/>
              <a:sym typeface="Roboto"/>
            </a:endParaRPr>
          </a:p>
          <a:p>
            <a:pPr indent="0" lvl="0" marL="457200" rtl="0" algn="l">
              <a:lnSpc>
                <a:spcPct val="95000"/>
              </a:lnSpc>
              <a:spcBef>
                <a:spcPts val="1200"/>
              </a:spcBef>
              <a:spcAft>
                <a:spcPts val="0"/>
              </a:spcAft>
              <a:buSzPts val="770"/>
              <a:buNone/>
            </a:pPr>
            <a:r>
              <a:t/>
            </a:r>
            <a:endParaRPr sz="1040">
              <a:solidFill>
                <a:srgbClr val="0D0D0D"/>
              </a:solidFill>
              <a:highlight>
                <a:srgbClr val="FFFFFF"/>
              </a:highlight>
              <a:latin typeface="Roboto"/>
              <a:ea typeface="Roboto"/>
              <a:cs typeface="Roboto"/>
              <a:sym typeface="Roboto"/>
            </a:endParaRPr>
          </a:p>
          <a:p>
            <a:pPr indent="-294640" lvl="0" marL="457200" rtl="0" algn="l">
              <a:lnSpc>
                <a:spcPct val="95000"/>
              </a:lnSpc>
              <a:spcBef>
                <a:spcPts val="1200"/>
              </a:spcBef>
              <a:spcAft>
                <a:spcPts val="0"/>
              </a:spcAft>
              <a:buClr>
                <a:srgbClr val="0D0D0D"/>
              </a:buClr>
              <a:buSzPts val="1040"/>
              <a:buFont typeface="Roboto"/>
              <a:buChar char="●"/>
            </a:pPr>
            <a:r>
              <a:rPr b="1" lang="en" sz="1040">
                <a:solidFill>
                  <a:srgbClr val="0D0D0D"/>
                </a:solidFill>
                <a:highlight>
                  <a:srgbClr val="FFFFFF"/>
                </a:highlight>
                <a:latin typeface="Roboto"/>
                <a:ea typeface="Roboto"/>
                <a:cs typeface="Roboto"/>
                <a:sym typeface="Roboto"/>
              </a:rPr>
              <a:t>Resumen del proyecto:</a:t>
            </a:r>
            <a:r>
              <a:rPr lang="en" sz="1040">
                <a:solidFill>
                  <a:srgbClr val="0D0D0D"/>
                </a:solidFill>
                <a:highlight>
                  <a:srgbClr val="FFFFFF"/>
                </a:highlight>
                <a:latin typeface="Roboto"/>
                <a:ea typeface="Roboto"/>
                <a:cs typeface="Roboto"/>
                <a:sym typeface="Roboto"/>
              </a:rPr>
              <a:t> Visión general de alto nivel de los objetivos, entregables y procesos para el proyecto.</a:t>
            </a:r>
            <a:endParaRPr sz="1040">
              <a:solidFill>
                <a:srgbClr val="0D0D0D"/>
              </a:solidFill>
              <a:highlight>
                <a:srgbClr val="FFFFFF"/>
              </a:highlight>
              <a:latin typeface="Roboto"/>
              <a:ea typeface="Roboto"/>
              <a:cs typeface="Roboto"/>
              <a:sym typeface="Roboto"/>
            </a:endParaRPr>
          </a:p>
          <a:p>
            <a:pPr indent="0" lvl="0" marL="457200" rtl="0" algn="l">
              <a:lnSpc>
                <a:spcPct val="95000"/>
              </a:lnSpc>
              <a:spcBef>
                <a:spcPts val="1200"/>
              </a:spcBef>
              <a:spcAft>
                <a:spcPts val="0"/>
              </a:spcAft>
              <a:buSzPts val="770"/>
              <a:buNone/>
            </a:pPr>
            <a:r>
              <a:t/>
            </a:r>
            <a:endParaRPr sz="1040">
              <a:solidFill>
                <a:srgbClr val="0D0D0D"/>
              </a:solidFill>
              <a:highlight>
                <a:srgbClr val="FFFFFF"/>
              </a:highlight>
              <a:latin typeface="Roboto"/>
              <a:ea typeface="Roboto"/>
              <a:cs typeface="Roboto"/>
              <a:sym typeface="Roboto"/>
            </a:endParaRPr>
          </a:p>
          <a:p>
            <a:pPr indent="-294640" lvl="0" marL="457200" rtl="0" algn="l">
              <a:lnSpc>
                <a:spcPct val="95000"/>
              </a:lnSpc>
              <a:spcBef>
                <a:spcPts val="1200"/>
              </a:spcBef>
              <a:spcAft>
                <a:spcPts val="0"/>
              </a:spcAft>
              <a:buClr>
                <a:srgbClr val="0D0D0D"/>
              </a:buClr>
              <a:buSzPts val="1040"/>
              <a:buFont typeface="Roboto"/>
              <a:buChar char="●"/>
            </a:pPr>
            <a:r>
              <a:rPr b="1" lang="en" sz="1040">
                <a:solidFill>
                  <a:srgbClr val="0D0D0D"/>
                </a:solidFill>
                <a:highlight>
                  <a:srgbClr val="FFFFFF"/>
                </a:highlight>
                <a:latin typeface="Roboto"/>
                <a:ea typeface="Roboto"/>
                <a:cs typeface="Roboto"/>
                <a:sym typeface="Roboto"/>
              </a:rPr>
              <a:t>Carta del proyecto:</a:t>
            </a:r>
            <a:r>
              <a:rPr lang="en" sz="1040">
                <a:solidFill>
                  <a:srgbClr val="0D0D0D"/>
                </a:solidFill>
                <a:highlight>
                  <a:srgbClr val="FFFFFF"/>
                </a:highlight>
                <a:latin typeface="Roboto"/>
                <a:ea typeface="Roboto"/>
                <a:cs typeface="Roboto"/>
                <a:sym typeface="Roboto"/>
              </a:rPr>
              <a:t> Documento emitido por el iniciador o patrocinador del proyecto que autoriza formalmente la existencia de un proyecto y proporciona al director del proyecto la autoridad para aplicar recursos organizacionales a las actividades del proyecto.</a:t>
            </a:r>
            <a:endParaRPr sz="1040">
              <a:solidFill>
                <a:srgbClr val="0D0D0D"/>
              </a:solidFill>
              <a:highlight>
                <a:srgbClr val="FFFFFF"/>
              </a:highlight>
              <a:latin typeface="Roboto"/>
              <a:ea typeface="Roboto"/>
              <a:cs typeface="Roboto"/>
              <a:sym typeface="Roboto"/>
            </a:endParaRPr>
          </a:p>
          <a:p>
            <a:pPr indent="0" lvl="0" marL="457200" rtl="0" algn="l">
              <a:lnSpc>
                <a:spcPct val="95000"/>
              </a:lnSpc>
              <a:spcBef>
                <a:spcPts val="1200"/>
              </a:spcBef>
              <a:spcAft>
                <a:spcPts val="0"/>
              </a:spcAft>
              <a:buSzPts val="770"/>
              <a:buNone/>
            </a:pPr>
            <a:r>
              <a:t/>
            </a:r>
            <a:endParaRPr sz="1040">
              <a:solidFill>
                <a:srgbClr val="0D0D0D"/>
              </a:solidFill>
              <a:highlight>
                <a:srgbClr val="FFFFFF"/>
              </a:highlight>
              <a:latin typeface="Roboto"/>
              <a:ea typeface="Roboto"/>
              <a:cs typeface="Roboto"/>
              <a:sym typeface="Roboto"/>
            </a:endParaRPr>
          </a:p>
          <a:p>
            <a:pPr indent="-294640" lvl="0" marL="457200" rtl="0" algn="l">
              <a:lnSpc>
                <a:spcPct val="95000"/>
              </a:lnSpc>
              <a:spcBef>
                <a:spcPts val="1200"/>
              </a:spcBef>
              <a:spcAft>
                <a:spcPts val="0"/>
              </a:spcAft>
              <a:buClr>
                <a:srgbClr val="0D0D0D"/>
              </a:buClr>
              <a:buSzPts val="1040"/>
              <a:buFont typeface="Roboto"/>
              <a:buChar char="●"/>
            </a:pPr>
            <a:r>
              <a:rPr b="1" lang="en" sz="1040">
                <a:solidFill>
                  <a:srgbClr val="0D0D0D"/>
                </a:solidFill>
                <a:highlight>
                  <a:srgbClr val="FFFFFF"/>
                </a:highlight>
                <a:latin typeface="Roboto"/>
                <a:ea typeface="Roboto"/>
                <a:cs typeface="Roboto"/>
                <a:sym typeface="Roboto"/>
              </a:rPr>
              <a:t>Mapa de ruta: </a:t>
            </a:r>
            <a:r>
              <a:rPr lang="en" sz="1040">
                <a:solidFill>
                  <a:srgbClr val="0D0D0D"/>
                </a:solidFill>
                <a:highlight>
                  <a:srgbClr val="FFFFFF"/>
                </a:highlight>
                <a:latin typeface="Roboto"/>
                <a:ea typeface="Roboto"/>
                <a:cs typeface="Roboto"/>
                <a:sym typeface="Roboto"/>
              </a:rPr>
              <a:t>Cronograma de alto nivel que muestra hitos, eventos significativos, revisiones y puntos de decisión.</a:t>
            </a:r>
            <a:endParaRPr sz="1110"/>
          </a:p>
        </p:txBody>
      </p:sp>
      <p:sp>
        <p:nvSpPr>
          <p:cNvPr id="381" name="Google Shape;381;p58"/>
          <p:cNvSpPr txBox="1"/>
          <p:nvPr>
            <p:ph idx="1" type="subTitle"/>
          </p:nvPr>
        </p:nvSpPr>
        <p:spPr>
          <a:xfrm>
            <a:off x="630700" y="2378300"/>
            <a:ext cx="3499500" cy="24612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 sz="2619"/>
              <a:t>Documentos creados antes o al inicio del proyecto que abordan información estratégica, empresarial  o de alto nivel del proyecto.</a:t>
            </a:r>
            <a:endParaRPr sz="2619"/>
          </a:p>
          <a:p>
            <a:pPr indent="0" lvl="0" marL="0" rtl="0" algn="l">
              <a:spcBef>
                <a:spcPts val="0"/>
              </a:spcBef>
              <a:spcAft>
                <a:spcPts val="0"/>
              </a:spcAft>
              <a:buNone/>
            </a:pPr>
            <a:r>
              <a:t/>
            </a:r>
            <a:endParaRPr/>
          </a:p>
        </p:txBody>
      </p:sp>
      <p:sp>
        <p:nvSpPr>
          <p:cNvPr id="382" name="Google Shape;382;p58"/>
          <p:cNvSpPr txBox="1"/>
          <p:nvPr>
            <p:ph type="title"/>
          </p:nvPr>
        </p:nvSpPr>
        <p:spPr>
          <a:xfrm>
            <a:off x="6057900" y="226300"/>
            <a:ext cx="1572600" cy="507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Ejemplos</a:t>
            </a:r>
            <a:endParaRPr/>
          </a:p>
          <a:p>
            <a:pPr indent="0" lvl="0" marL="0" rtl="0" algn="l">
              <a:spcBef>
                <a:spcPts val="0"/>
              </a:spcBef>
              <a:spcAft>
                <a:spcPts val="0"/>
              </a:spcAft>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59"/>
          <p:cNvSpPr txBox="1"/>
          <p:nvPr>
            <p:ph idx="2" type="body"/>
          </p:nvPr>
        </p:nvSpPr>
        <p:spPr>
          <a:xfrm>
            <a:off x="5013000" y="734200"/>
            <a:ext cx="3662400" cy="39267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Registro de Supuestos: </a:t>
            </a:r>
            <a:r>
              <a:rPr lang="en" sz="1200">
                <a:solidFill>
                  <a:srgbClr val="0D0D0D"/>
                </a:solidFill>
                <a:highlight>
                  <a:srgbClr val="FFFFFF"/>
                </a:highlight>
                <a:latin typeface="Roboto"/>
                <a:ea typeface="Roboto"/>
                <a:cs typeface="Roboto"/>
                <a:sym typeface="Roboto"/>
              </a:rPr>
              <a:t>Registra todos los supuestos y limitaciones a lo largo del proyecto.</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Lista de Pendientes:</a:t>
            </a:r>
            <a:r>
              <a:rPr lang="en" sz="1200">
                <a:solidFill>
                  <a:srgbClr val="0D0D0D"/>
                </a:solidFill>
                <a:highlight>
                  <a:srgbClr val="FFFFFF"/>
                </a:highlight>
                <a:latin typeface="Roboto"/>
                <a:ea typeface="Roboto"/>
                <a:cs typeface="Roboto"/>
                <a:sym typeface="Roboto"/>
              </a:rPr>
              <a:t> Una lista ordenada de trabajo por hacer, que puede incluir un backlog de producto, un backlog de requisitos, impedimentos, etc. El trabajo priorizado se programa para las próximas iteraciones.</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Registro de Cambios: </a:t>
            </a:r>
            <a:r>
              <a:rPr lang="en" sz="1200">
                <a:solidFill>
                  <a:srgbClr val="0D0D0D"/>
                </a:solidFill>
                <a:highlight>
                  <a:srgbClr val="FFFFFF"/>
                </a:highlight>
                <a:latin typeface="Roboto"/>
                <a:ea typeface="Roboto"/>
                <a:cs typeface="Roboto"/>
                <a:sym typeface="Roboto"/>
              </a:rPr>
              <a:t>Una lista completa de cambios presentados durante el proyecto y su estado actual.</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Registro de Problemas:</a:t>
            </a:r>
            <a:r>
              <a:rPr lang="en" sz="1200">
                <a:solidFill>
                  <a:srgbClr val="0D0D0D"/>
                </a:solidFill>
                <a:highlight>
                  <a:srgbClr val="FFFFFF"/>
                </a:highlight>
                <a:latin typeface="Roboto"/>
                <a:ea typeface="Roboto"/>
                <a:cs typeface="Roboto"/>
                <a:sym typeface="Roboto"/>
              </a:rPr>
              <a:t> Utilizado para registrar y monitorear información sobre problemas activos.</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Registro de Riesgos:</a:t>
            </a:r>
            <a:r>
              <a:rPr lang="en" sz="1200">
                <a:solidFill>
                  <a:srgbClr val="0D0D0D"/>
                </a:solidFill>
                <a:highlight>
                  <a:srgbClr val="FFFFFF"/>
                </a:highlight>
                <a:latin typeface="Roboto"/>
                <a:ea typeface="Roboto"/>
                <a:cs typeface="Roboto"/>
                <a:sym typeface="Roboto"/>
              </a:rPr>
              <a:t> Un repositorio donde se registran los resultados de los procesos de gestión de riesgos.</a:t>
            </a:r>
            <a:endParaRPr b="1" sz="1040">
              <a:solidFill>
                <a:srgbClr val="0D0D0D"/>
              </a:solidFill>
              <a:highlight>
                <a:srgbClr val="FFFFFF"/>
              </a:highlight>
              <a:latin typeface="Roboto"/>
              <a:ea typeface="Roboto"/>
              <a:cs typeface="Roboto"/>
              <a:sym typeface="Roboto"/>
            </a:endParaRPr>
          </a:p>
        </p:txBody>
      </p:sp>
      <p:sp>
        <p:nvSpPr>
          <p:cNvPr id="388" name="Google Shape;388;p5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Registros y </a:t>
            </a:r>
            <a:r>
              <a:rPr lang="en"/>
              <a:t>bitácoras</a:t>
            </a:r>
            <a:endParaRPr/>
          </a:p>
        </p:txBody>
      </p:sp>
      <p:sp>
        <p:nvSpPr>
          <p:cNvPr id="389" name="Google Shape;389;p59"/>
          <p:cNvSpPr txBox="1"/>
          <p:nvPr>
            <p:ph idx="1" type="subTitle"/>
          </p:nvPr>
        </p:nvSpPr>
        <p:spPr>
          <a:xfrm>
            <a:off x="630700" y="2378300"/>
            <a:ext cx="3499500" cy="246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 utilizan para registrar aspectos constantemente de la evolución de proyecto, se actualiza continuamente a lo largo del mismo</a:t>
            </a:r>
            <a:endParaRPr/>
          </a:p>
        </p:txBody>
      </p:sp>
      <p:sp>
        <p:nvSpPr>
          <p:cNvPr id="390" name="Google Shape;390;p59"/>
          <p:cNvSpPr txBox="1"/>
          <p:nvPr>
            <p:ph type="title"/>
          </p:nvPr>
        </p:nvSpPr>
        <p:spPr>
          <a:xfrm>
            <a:off x="6057900" y="226300"/>
            <a:ext cx="1572600" cy="507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Ejemplos</a:t>
            </a:r>
            <a:endParaRPr/>
          </a:p>
          <a:p>
            <a:pPr indent="0" lvl="0" marL="0" rtl="0" algn="l">
              <a:spcBef>
                <a:spcPts val="0"/>
              </a:spcBef>
              <a:spcAft>
                <a:spcPts val="0"/>
              </a:spcAft>
              <a:buNone/>
            </a:pPr>
            <a:r>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60"/>
          <p:cNvSpPr txBox="1"/>
          <p:nvPr>
            <p:ph idx="2" type="body"/>
          </p:nvPr>
        </p:nvSpPr>
        <p:spPr>
          <a:xfrm>
            <a:off x="5013000" y="359575"/>
            <a:ext cx="3662400" cy="447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0D0D0D"/>
              </a:solidFill>
              <a:highlight>
                <a:srgbClr val="FFFFFF"/>
              </a:highlight>
              <a:latin typeface="Roboto"/>
              <a:ea typeface="Roboto"/>
              <a:cs typeface="Roboto"/>
              <a:sym typeface="Roboto"/>
            </a:endParaRPr>
          </a:p>
          <a:p>
            <a:pPr indent="-304800" lvl="0" marL="457200" rtl="0" algn="l">
              <a:spcBef>
                <a:spcPts val="120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Plan de Iteración:</a:t>
            </a:r>
            <a:r>
              <a:rPr lang="en" sz="1200">
                <a:solidFill>
                  <a:srgbClr val="0D0D0D"/>
                </a:solidFill>
                <a:highlight>
                  <a:srgbClr val="FFFFFF"/>
                </a:highlight>
                <a:latin typeface="Roboto"/>
                <a:ea typeface="Roboto"/>
                <a:cs typeface="Roboto"/>
                <a:sym typeface="Roboto"/>
              </a:rPr>
              <a:t> Detalla el plan para la iteración actual.</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Plan de Gestión de la Calidad:</a:t>
            </a:r>
            <a:r>
              <a:rPr lang="en" sz="1200">
                <a:solidFill>
                  <a:srgbClr val="0D0D0D"/>
                </a:solidFill>
                <a:highlight>
                  <a:srgbClr val="FFFFFF"/>
                </a:highlight>
                <a:latin typeface="Roboto"/>
                <a:ea typeface="Roboto"/>
                <a:cs typeface="Roboto"/>
                <a:sym typeface="Roboto"/>
              </a:rPr>
              <a:t> Describe cómo se implementarán las políticas, procedimientos y directrices aplicables para lograr los objetivos de calidad.</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Plan de Liberación:</a:t>
            </a:r>
            <a:r>
              <a:rPr lang="en" sz="1200">
                <a:solidFill>
                  <a:srgbClr val="0D0D0D"/>
                </a:solidFill>
                <a:highlight>
                  <a:srgbClr val="FFFFFF"/>
                </a:highlight>
                <a:latin typeface="Roboto"/>
                <a:ea typeface="Roboto"/>
                <a:cs typeface="Roboto"/>
                <a:sym typeface="Roboto"/>
              </a:rPr>
              <a:t> Establece expectativas para las fechas, características y/o resultados que se esperan entregar a lo largo de múltiples iteraciones.</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Plan de Gestión de Requisitos: </a:t>
            </a:r>
            <a:r>
              <a:rPr lang="en" sz="1200">
                <a:solidFill>
                  <a:srgbClr val="0D0D0D"/>
                </a:solidFill>
                <a:highlight>
                  <a:srgbClr val="FFFFFF"/>
                </a:highlight>
                <a:latin typeface="Roboto"/>
                <a:ea typeface="Roboto"/>
                <a:cs typeface="Roboto"/>
                <a:sym typeface="Roboto"/>
              </a:rPr>
              <a:t>Describe cómo se analizarán, </a:t>
            </a:r>
            <a:r>
              <a:rPr lang="en" sz="1200">
                <a:solidFill>
                  <a:srgbClr val="0D0D0D"/>
                </a:solidFill>
                <a:highlight>
                  <a:srgbClr val="FFFFFF"/>
                </a:highlight>
                <a:latin typeface="Roboto"/>
                <a:ea typeface="Roboto"/>
                <a:cs typeface="Roboto"/>
                <a:sym typeface="Roboto"/>
              </a:rPr>
              <a:t>documentaran</a:t>
            </a:r>
            <a:r>
              <a:rPr lang="en" sz="1200">
                <a:solidFill>
                  <a:srgbClr val="0D0D0D"/>
                </a:solidFill>
                <a:highlight>
                  <a:srgbClr val="FFFFFF"/>
                </a:highlight>
                <a:latin typeface="Roboto"/>
                <a:ea typeface="Roboto"/>
                <a:cs typeface="Roboto"/>
                <a:sym typeface="Roboto"/>
              </a:rPr>
              <a:t> y </a:t>
            </a:r>
            <a:r>
              <a:rPr lang="en" sz="1200">
                <a:solidFill>
                  <a:srgbClr val="0D0D0D"/>
                </a:solidFill>
                <a:highlight>
                  <a:srgbClr val="FFFFFF"/>
                </a:highlight>
                <a:latin typeface="Roboto"/>
                <a:ea typeface="Roboto"/>
                <a:cs typeface="Roboto"/>
                <a:sym typeface="Roboto"/>
              </a:rPr>
              <a:t>gestionan</a:t>
            </a:r>
            <a:r>
              <a:rPr lang="en" sz="1200">
                <a:solidFill>
                  <a:srgbClr val="0D0D0D"/>
                </a:solidFill>
                <a:highlight>
                  <a:srgbClr val="FFFFFF"/>
                </a:highlight>
                <a:latin typeface="Roboto"/>
                <a:ea typeface="Roboto"/>
                <a:cs typeface="Roboto"/>
                <a:sym typeface="Roboto"/>
              </a:rPr>
              <a:t> los requisitos.</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Plan de Gestión de Recursos:</a:t>
            </a:r>
            <a:r>
              <a:rPr lang="en" sz="1200">
                <a:solidFill>
                  <a:srgbClr val="0D0D0D"/>
                </a:solidFill>
                <a:highlight>
                  <a:srgbClr val="FFFFFF"/>
                </a:highlight>
                <a:latin typeface="Roboto"/>
                <a:ea typeface="Roboto"/>
                <a:cs typeface="Roboto"/>
                <a:sym typeface="Roboto"/>
              </a:rPr>
              <a:t> Describe cómo se adquieren, asignan, monitorean y controlan los recursos del proyecto.</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Plan de Gestión de Riesgos: </a:t>
            </a:r>
            <a:r>
              <a:rPr lang="en" sz="1200">
                <a:solidFill>
                  <a:srgbClr val="0D0D0D"/>
                </a:solidFill>
                <a:highlight>
                  <a:srgbClr val="FFFFFF"/>
                </a:highlight>
                <a:latin typeface="Roboto"/>
                <a:ea typeface="Roboto"/>
                <a:cs typeface="Roboto"/>
                <a:sym typeface="Roboto"/>
              </a:rPr>
              <a:t>Describe cómo se </a:t>
            </a:r>
            <a:r>
              <a:rPr lang="en" sz="1200">
                <a:solidFill>
                  <a:srgbClr val="0D0D0D"/>
                </a:solidFill>
                <a:highlight>
                  <a:srgbClr val="FFFFFF"/>
                </a:highlight>
                <a:latin typeface="Roboto"/>
                <a:ea typeface="Roboto"/>
                <a:cs typeface="Roboto"/>
                <a:sym typeface="Roboto"/>
              </a:rPr>
              <a:t>estructurará</a:t>
            </a:r>
            <a:r>
              <a:rPr lang="en" sz="1200">
                <a:solidFill>
                  <a:srgbClr val="0D0D0D"/>
                </a:solidFill>
                <a:highlight>
                  <a:srgbClr val="FFFFFF"/>
                </a:highlight>
                <a:latin typeface="Roboto"/>
                <a:ea typeface="Roboto"/>
                <a:cs typeface="Roboto"/>
                <a:sym typeface="Roboto"/>
              </a:rPr>
              <a:t> y </a:t>
            </a:r>
            <a:r>
              <a:rPr lang="en" sz="1200">
                <a:solidFill>
                  <a:srgbClr val="0D0D0D"/>
                </a:solidFill>
                <a:highlight>
                  <a:srgbClr val="FFFFFF"/>
                </a:highlight>
                <a:latin typeface="Roboto"/>
                <a:ea typeface="Roboto"/>
                <a:cs typeface="Roboto"/>
                <a:sym typeface="Roboto"/>
              </a:rPr>
              <a:t>realizará</a:t>
            </a:r>
            <a:r>
              <a:rPr lang="en" sz="1200">
                <a:solidFill>
                  <a:srgbClr val="0D0D0D"/>
                </a:solidFill>
                <a:highlight>
                  <a:srgbClr val="FFFFFF"/>
                </a:highlight>
                <a:latin typeface="Roboto"/>
                <a:ea typeface="Roboto"/>
                <a:cs typeface="Roboto"/>
                <a:sym typeface="Roboto"/>
              </a:rPr>
              <a:t> las actividades de gestión de riesgos.</a:t>
            </a:r>
            <a:endParaRPr sz="1200">
              <a:solidFill>
                <a:srgbClr val="0D0D0D"/>
              </a:solidFill>
              <a:highlight>
                <a:srgbClr val="FFFFFF"/>
              </a:highlight>
              <a:latin typeface="Roboto"/>
              <a:ea typeface="Roboto"/>
              <a:cs typeface="Roboto"/>
              <a:sym typeface="Roboto"/>
            </a:endParaRPr>
          </a:p>
          <a:p>
            <a:pPr indent="0" lvl="0" marL="457200" rtl="0" algn="l">
              <a:spcBef>
                <a:spcPts val="1200"/>
              </a:spcBef>
              <a:spcAft>
                <a:spcPts val="1200"/>
              </a:spcAft>
              <a:buNone/>
            </a:pPr>
            <a:r>
              <a:t/>
            </a:r>
            <a:endParaRPr b="1" sz="1200">
              <a:solidFill>
                <a:srgbClr val="0D0D0D"/>
              </a:solidFill>
              <a:highlight>
                <a:srgbClr val="FFFFFF"/>
              </a:highlight>
              <a:latin typeface="Roboto"/>
              <a:ea typeface="Roboto"/>
              <a:cs typeface="Roboto"/>
              <a:sym typeface="Roboto"/>
            </a:endParaRPr>
          </a:p>
        </p:txBody>
      </p:sp>
      <p:sp>
        <p:nvSpPr>
          <p:cNvPr id="396" name="Google Shape;396;p60"/>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Planes</a:t>
            </a:r>
            <a:endParaRPr/>
          </a:p>
        </p:txBody>
      </p:sp>
      <p:sp>
        <p:nvSpPr>
          <p:cNvPr id="397" name="Google Shape;397;p60"/>
          <p:cNvSpPr txBox="1"/>
          <p:nvPr>
            <p:ph idx="1" type="subTitle"/>
          </p:nvPr>
        </p:nvSpPr>
        <p:spPr>
          <a:xfrm>
            <a:off x="630700" y="2378300"/>
            <a:ext cx="3499500" cy="246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Los equipos de proyectos desarrollan planes para aspectos individuales de un proyecto y combinan toda esa </a:t>
            </a:r>
            <a:r>
              <a:rPr lang="en"/>
              <a:t>información</a:t>
            </a:r>
            <a:r>
              <a:rPr lang="en"/>
              <a:t> en un plan general de </a:t>
            </a:r>
            <a:r>
              <a:rPr lang="en"/>
              <a:t>gestión</a:t>
            </a:r>
            <a:r>
              <a:rPr lang="en"/>
              <a:t> de proyectos</a:t>
            </a:r>
            <a:br>
              <a:rPr lang="en"/>
            </a:br>
            <a:endParaRPr/>
          </a:p>
        </p:txBody>
      </p:sp>
      <p:sp>
        <p:nvSpPr>
          <p:cNvPr id="398" name="Google Shape;398;p60"/>
          <p:cNvSpPr txBox="1"/>
          <p:nvPr>
            <p:ph type="title"/>
          </p:nvPr>
        </p:nvSpPr>
        <p:spPr>
          <a:xfrm>
            <a:off x="6057900" y="0"/>
            <a:ext cx="1572600" cy="507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Ejemplos</a:t>
            </a:r>
            <a:endParaRPr/>
          </a:p>
          <a:p>
            <a:pPr indent="0" lvl="0" marL="0" rtl="0" algn="l">
              <a:spcBef>
                <a:spcPts val="0"/>
              </a:spcBef>
              <a:spcAft>
                <a:spcPts val="0"/>
              </a:spcAft>
              <a:buNone/>
            </a:pPr>
            <a:r>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61"/>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Graficos Jerarquicos</a:t>
            </a:r>
            <a:endParaRPr/>
          </a:p>
        </p:txBody>
      </p:sp>
      <p:sp>
        <p:nvSpPr>
          <p:cNvPr id="404" name="Google Shape;404;p61"/>
          <p:cNvSpPr txBox="1"/>
          <p:nvPr>
            <p:ph idx="2" type="body"/>
          </p:nvPr>
        </p:nvSpPr>
        <p:spPr>
          <a:xfrm>
            <a:off x="5013000" y="608400"/>
            <a:ext cx="3662400" cy="4335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Estructura de Desglose Organizacional (OBS): </a:t>
            </a:r>
            <a:r>
              <a:rPr lang="en" sz="1200">
                <a:solidFill>
                  <a:srgbClr val="0D0D0D"/>
                </a:solidFill>
                <a:highlight>
                  <a:srgbClr val="FFFFFF"/>
                </a:highlight>
                <a:latin typeface="Roboto"/>
                <a:ea typeface="Roboto"/>
                <a:cs typeface="Roboto"/>
                <a:sym typeface="Roboto"/>
              </a:rPr>
              <a:t>Representación jerárquica de la organización del proyecto, que ilustra la relación entre las actividades del proyecto y las unidades organizativas que realizarán esas actividades.</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Estructura de Desglose del Producto (PBS):</a:t>
            </a:r>
            <a:r>
              <a:rPr lang="en" sz="1200">
                <a:solidFill>
                  <a:srgbClr val="0D0D0D"/>
                </a:solidFill>
                <a:highlight>
                  <a:srgbClr val="FFFFFF"/>
                </a:highlight>
                <a:latin typeface="Roboto"/>
                <a:ea typeface="Roboto"/>
                <a:cs typeface="Roboto"/>
                <a:sym typeface="Roboto"/>
              </a:rPr>
              <a:t> Estructura jerárquica que refleja los componentes y entregables de un producto.</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Estructura de Desglose de Recursos (RBS): </a:t>
            </a:r>
            <a:r>
              <a:rPr lang="en" sz="1200">
                <a:solidFill>
                  <a:srgbClr val="0D0D0D"/>
                </a:solidFill>
                <a:highlight>
                  <a:srgbClr val="FFFFFF"/>
                </a:highlight>
                <a:latin typeface="Roboto"/>
                <a:ea typeface="Roboto"/>
                <a:cs typeface="Roboto"/>
                <a:sym typeface="Roboto"/>
              </a:rPr>
              <a:t>Representación jerárquica de los recursos por categoría y tipo.</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Estructura de Desglose de Riesgos (RBS): </a:t>
            </a:r>
            <a:r>
              <a:rPr lang="en" sz="1200">
                <a:solidFill>
                  <a:srgbClr val="0D0D0D"/>
                </a:solidFill>
                <a:highlight>
                  <a:srgbClr val="FFFFFF"/>
                </a:highlight>
                <a:latin typeface="Roboto"/>
                <a:ea typeface="Roboto"/>
                <a:cs typeface="Roboto"/>
                <a:sym typeface="Roboto"/>
              </a:rPr>
              <a:t>Representación jerárquica de fuentes potenciales de riesgos.</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Estructura de Desglose del Trabajo (WBS): </a:t>
            </a:r>
            <a:r>
              <a:rPr lang="en" sz="1200">
                <a:solidFill>
                  <a:srgbClr val="0D0D0D"/>
                </a:solidFill>
                <a:highlight>
                  <a:srgbClr val="FFFFFF"/>
                </a:highlight>
                <a:latin typeface="Roboto"/>
                <a:ea typeface="Roboto"/>
                <a:cs typeface="Roboto"/>
                <a:sym typeface="Roboto"/>
              </a:rPr>
              <a:t>Descomposición jerárquica del alcance total del trabajo que llevará a cabo el equipo del proyecto para lograr los objetivos del proyecto y crear los entregables requeridos.</a:t>
            </a:r>
            <a:endParaRPr sz="1200">
              <a:solidFill>
                <a:srgbClr val="0D0D0D"/>
              </a:solidFill>
              <a:highlight>
                <a:srgbClr val="FFFFFF"/>
              </a:highlight>
              <a:latin typeface="Roboto"/>
              <a:ea typeface="Roboto"/>
              <a:cs typeface="Roboto"/>
              <a:sym typeface="Roboto"/>
            </a:endParaRPr>
          </a:p>
          <a:p>
            <a:pPr indent="0" lvl="0" marL="457200" rtl="0" algn="l">
              <a:lnSpc>
                <a:spcPct val="95000"/>
              </a:lnSpc>
              <a:spcBef>
                <a:spcPts val="1200"/>
              </a:spcBef>
              <a:spcAft>
                <a:spcPts val="1200"/>
              </a:spcAft>
              <a:buNone/>
            </a:pPr>
            <a:r>
              <a:t/>
            </a:r>
            <a:endParaRPr b="1" sz="1040">
              <a:solidFill>
                <a:srgbClr val="0D0D0D"/>
              </a:solidFill>
              <a:highlight>
                <a:srgbClr val="FFFFFF"/>
              </a:highlight>
              <a:latin typeface="Roboto"/>
              <a:ea typeface="Roboto"/>
              <a:cs typeface="Roboto"/>
              <a:sym typeface="Roboto"/>
            </a:endParaRPr>
          </a:p>
        </p:txBody>
      </p:sp>
      <p:sp>
        <p:nvSpPr>
          <p:cNvPr id="405" name="Google Shape;405;p61"/>
          <p:cNvSpPr txBox="1"/>
          <p:nvPr>
            <p:ph idx="1" type="subTitle"/>
          </p:nvPr>
        </p:nvSpPr>
        <p:spPr>
          <a:xfrm>
            <a:off x="630700" y="2378300"/>
            <a:ext cx="3499500" cy="24612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sz="2619"/>
              <a:t>Suelen elaborarse progresivamente en niveles de detalle cada vez mayores a medida que se conoce </a:t>
            </a:r>
            <a:r>
              <a:rPr lang="en" sz="2619"/>
              <a:t>más</a:t>
            </a:r>
            <a:r>
              <a:rPr lang="en" sz="2619"/>
              <a:t> </a:t>
            </a:r>
            <a:r>
              <a:rPr lang="en" sz="2619"/>
              <a:t>información</a:t>
            </a:r>
            <a:r>
              <a:rPr lang="en" sz="2619"/>
              <a:t> del proyecto</a:t>
            </a:r>
            <a:endParaRPr sz="2619"/>
          </a:p>
          <a:p>
            <a:pPr indent="0" lvl="0" marL="0" rtl="0" algn="l">
              <a:spcBef>
                <a:spcPts val="0"/>
              </a:spcBef>
              <a:spcAft>
                <a:spcPts val="0"/>
              </a:spcAft>
              <a:buNone/>
            </a:pPr>
            <a:r>
              <a:t/>
            </a:r>
            <a:endParaRPr/>
          </a:p>
        </p:txBody>
      </p:sp>
      <p:sp>
        <p:nvSpPr>
          <p:cNvPr id="406" name="Google Shape;406;p61"/>
          <p:cNvSpPr txBox="1"/>
          <p:nvPr>
            <p:ph type="title"/>
          </p:nvPr>
        </p:nvSpPr>
        <p:spPr>
          <a:xfrm>
            <a:off x="6057900" y="119150"/>
            <a:ext cx="1572600" cy="507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Ejemplos</a:t>
            </a:r>
            <a:endParaRPr/>
          </a:p>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OSCAR Model</a:t>
            </a:r>
            <a:endParaRPr/>
          </a:p>
        </p:txBody>
      </p:sp>
      <p:sp>
        <p:nvSpPr>
          <p:cNvPr id="112" name="Google Shape;112;p1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Ayuda a las personas a adaptar sus estilos de entrenamiento o liderazgo para apoyar a las personas que tienen un plan de acción para el desarrollo personal. El modelo se refiere a cinco factores:</a:t>
            </a:r>
            <a:endParaRPr/>
          </a:p>
          <a:p>
            <a:pPr indent="-311150" lvl="0" marL="457200" rtl="0" algn="l">
              <a:spcBef>
                <a:spcPts val="1200"/>
              </a:spcBef>
              <a:spcAft>
                <a:spcPts val="0"/>
              </a:spcAft>
              <a:buSzPts val="1300"/>
              <a:buAutoNum type="arabicPeriod"/>
            </a:pPr>
            <a:r>
              <a:rPr lang="en"/>
              <a:t>Resultado</a:t>
            </a:r>
            <a:endParaRPr/>
          </a:p>
          <a:p>
            <a:pPr indent="-311150" lvl="0" marL="457200" rtl="0" algn="l">
              <a:spcBef>
                <a:spcPts val="0"/>
              </a:spcBef>
              <a:spcAft>
                <a:spcPts val="0"/>
              </a:spcAft>
              <a:buSzPts val="1300"/>
              <a:buAutoNum type="arabicPeriod"/>
            </a:pPr>
            <a:r>
              <a:rPr lang="en"/>
              <a:t>Situación</a:t>
            </a:r>
            <a:endParaRPr/>
          </a:p>
          <a:p>
            <a:pPr indent="-311150" lvl="0" marL="457200" rtl="0" algn="l">
              <a:spcBef>
                <a:spcPts val="0"/>
              </a:spcBef>
              <a:spcAft>
                <a:spcPts val="0"/>
              </a:spcAft>
              <a:buSzPts val="1300"/>
              <a:buAutoNum type="arabicPeriod"/>
            </a:pPr>
            <a:r>
              <a:rPr lang="en"/>
              <a:t>Elecciones/Consecuencias</a:t>
            </a:r>
            <a:endParaRPr/>
          </a:p>
          <a:p>
            <a:pPr indent="-311150" lvl="0" marL="457200" rtl="0" algn="l">
              <a:spcBef>
                <a:spcPts val="0"/>
              </a:spcBef>
              <a:spcAft>
                <a:spcPts val="0"/>
              </a:spcAft>
              <a:buSzPts val="1300"/>
              <a:buAutoNum type="arabicPeriod"/>
            </a:pPr>
            <a:r>
              <a:rPr lang="en"/>
              <a:t>Acciones</a:t>
            </a:r>
            <a:endParaRPr/>
          </a:p>
          <a:p>
            <a:pPr indent="-311150" lvl="0" marL="457200" rtl="0" algn="l">
              <a:spcBef>
                <a:spcPts val="0"/>
              </a:spcBef>
              <a:spcAft>
                <a:spcPts val="0"/>
              </a:spcAft>
              <a:buSzPts val="1300"/>
              <a:buAutoNum type="arabicPeriod"/>
            </a:pPr>
            <a:r>
              <a:rPr lang="en"/>
              <a:t>Revisión</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62"/>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Linea Base</a:t>
            </a:r>
            <a:endParaRPr/>
          </a:p>
        </p:txBody>
      </p:sp>
      <p:sp>
        <p:nvSpPr>
          <p:cNvPr id="412" name="Google Shape;412;p62"/>
          <p:cNvSpPr txBox="1"/>
          <p:nvPr>
            <p:ph idx="2" type="body"/>
          </p:nvPr>
        </p:nvSpPr>
        <p:spPr>
          <a:xfrm>
            <a:off x="5013000" y="989400"/>
            <a:ext cx="3662400" cy="37089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Presupuesto:</a:t>
            </a:r>
            <a:r>
              <a:rPr lang="en" sz="1200">
                <a:solidFill>
                  <a:srgbClr val="0D0D0D"/>
                </a:solidFill>
                <a:highlight>
                  <a:srgbClr val="FFFFFF"/>
                </a:highlight>
                <a:latin typeface="Roboto"/>
                <a:ea typeface="Roboto"/>
                <a:cs typeface="Roboto"/>
                <a:sym typeface="Roboto"/>
              </a:rPr>
              <a:t> Es la estimación aprobada para el proyecto o cualquier actividad del cronograma.</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Cronograma de Hitos:</a:t>
            </a:r>
            <a:r>
              <a:rPr lang="en" sz="1200">
                <a:solidFill>
                  <a:srgbClr val="0D0D0D"/>
                </a:solidFill>
                <a:highlight>
                  <a:srgbClr val="FFFFFF"/>
                </a:highlight>
                <a:latin typeface="Roboto"/>
                <a:ea typeface="Roboto"/>
                <a:cs typeface="Roboto"/>
                <a:sym typeface="Roboto"/>
              </a:rPr>
              <a:t> Este tipo de cronograma presenta hitos con fechas planificadas.</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Línea Base de Medición del Rendimiento: </a:t>
            </a:r>
            <a:r>
              <a:rPr lang="en" sz="1200">
                <a:solidFill>
                  <a:srgbClr val="0D0D0D"/>
                </a:solidFill>
                <a:highlight>
                  <a:srgbClr val="FFFFFF"/>
                </a:highlight>
                <a:latin typeface="Roboto"/>
                <a:ea typeface="Roboto"/>
                <a:cs typeface="Roboto"/>
                <a:sym typeface="Roboto"/>
              </a:rPr>
              <a:t>Las líneas base integradas de alcance, cronograma y costos se utilizan para la comparación y gestión, medición y control de la ejecución del proyecto.</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Cronograma del Proyecto: </a:t>
            </a:r>
            <a:r>
              <a:rPr lang="en" sz="1200">
                <a:solidFill>
                  <a:srgbClr val="0D0D0D"/>
                </a:solidFill>
                <a:highlight>
                  <a:srgbClr val="FFFFFF"/>
                </a:highlight>
                <a:latin typeface="Roboto"/>
                <a:ea typeface="Roboto"/>
                <a:cs typeface="Roboto"/>
                <a:sym typeface="Roboto"/>
              </a:rPr>
              <a:t>Es una salida de un modelo de cronograma que presenta actividades vinculadas con fechas, duraciones, hitos y recursos planificados.</a:t>
            </a:r>
            <a:endParaRPr sz="1200">
              <a:solidFill>
                <a:srgbClr val="0D0D0D"/>
              </a:solidFill>
              <a:highlight>
                <a:srgbClr val="FFFFFF"/>
              </a:highlight>
              <a:latin typeface="Roboto"/>
              <a:ea typeface="Roboto"/>
              <a:cs typeface="Roboto"/>
              <a:sym typeface="Roboto"/>
            </a:endParaRPr>
          </a:p>
          <a:p>
            <a:pPr indent="0" lvl="0" marL="457200" rtl="0" algn="l">
              <a:spcBef>
                <a:spcPts val="1200"/>
              </a:spcBef>
              <a:spcAft>
                <a:spcPts val="0"/>
              </a:spcAft>
              <a:buNone/>
            </a:pPr>
            <a:r>
              <a:t/>
            </a:r>
            <a:endParaRPr sz="1200">
              <a:solidFill>
                <a:srgbClr val="0D0D0D"/>
              </a:solidFill>
              <a:highlight>
                <a:srgbClr val="FFFFFF"/>
              </a:highlight>
              <a:latin typeface="Roboto"/>
              <a:ea typeface="Roboto"/>
              <a:cs typeface="Roboto"/>
              <a:sym typeface="Roboto"/>
            </a:endParaRPr>
          </a:p>
          <a:p>
            <a:pPr indent="0" lvl="0" marL="457200" rtl="0" algn="l">
              <a:spcBef>
                <a:spcPts val="1200"/>
              </a:spcBef>
              <a:spcAft>
                <a:spcPts val="0"/>
              </a:spcAft>
              <a:buNone/>
            </a:pPr>
            <a:r>
              <a:t/>
            </a:r>
            <a:endParaRPr b="1" sz="1200">
              <a:solidFill>
                <a:srgbClr val="0D0D0D"/>
              </a:solidFill>
              <a:highlight>
                <a:srgbClr val="FFFFFF"/>
              </a:highlight>
              <a:latin typeface="Roboto"/>
              <a:ea typeface="Roboto"/>
              <a:cs typeface="Roboto"/>
              <a:sym typeface="Roboto"/>
            </a:endParaRPr>
          </a:p>
          <a:p>
            <a:pPr indent="0" lvl="0" marL="457200" rtl="0" algn="l">
              <a:lnSpc>
                <a:spcPct val="95000"/>
              </a:lnSpc>
              <a:spcBef>
                <a:spcPts val="1200"/>
              </a:spcBef>
              <a:spcAft>
                <a:spcPts val="1200"/>
              </a:spcAft>
              <a:buNone/>
            </a:pPr>
            <a:r>
              <a:t/>
            </a:r>
            <a:endParaRPr b="1" sz="1040">
              <a:solidFill>
                <a:srgbClr val="0D0D0D"/>
              </a:solidFill>
              <a:highlight>
                <a:srgbClr val="FFFFFF"/>
              </a:highlight>
              <a:latin typeface="Roboto"/>
              <a:ea typeface="Roboto"/>
              <a:cs typeface="Roboto"/>
              <a:sym typeface="Roboto"/>
            </a:endParaRPr>
          </a:p>
        </p:txBody>
      </p:sp>
      <p:sp>
        <p:nvSpPr>
          <p:cNvPr id="413" name="Google Shape;413;p62"/>
          <p:cNvSpPr txBox="1"/>
          <p:nvPr>
            <p:ph idx="1" type="subTitle"/>
          </p:nvPr>
        </p:nvSpPr>
        <p:spPr>
          <a:xfrm>
            <a:off x="630700" y="2378300"/>
            <a:ext cx="3499500" cy="2461200"/>
          </a:xfrm>
          <a:prstGeom prst="rect">
            <a:avLst/>
          </a:prstGeom>
        </p:spPr>
        <p:txBody>
          <a:bodyPr anchorCtr="0" anchor="t" bIns="91425" lIns="91425" spcFirstLastPara="1" rIns="91425" wrap="square" tIns="91425">
            <a:normAutofit fontScale="70000" lnSpcReduction="10000"/>
          </a:bodyPr>
          <a:lstStyle/>
          <a:p>
            <a:pPr indent="0" lvl="0" marL="0" rtl="0" algn="l">
              <a:spcBef>
                <a:spcPts val="0"/>
              </a:spcBef>
              <a:spcAft>
                <a:spcPts val="0"/>
              </a:spcAft>
              <a:buNone/>
            </a:pPr>
            <a:r>
              <a:rPr lang="en" sz="2619"/>
              <a:t>Es la </a:t>
            </a:r>
            <a:r>
              <a:rPr lang="en" sz="2619"/>
              <a:t>versión</a:t>
            </a:r>
            <a:r>
              <a:rPr lang="en" sz="2619"/>
              <a:t> </a:t>
            </a:r>
            <a:r>
              <a:rPr lang="en" sz="2619"/>
              <a:t>aprobada</a:t>
            </a:r>
            <a:r>
              <a:rPr lang="en" sz="2619"/>
              <a:t> de un plan. </a:t>
            </a:r>
            <a:endParaRPr sz="2619"/>
          </a:p>
          <a:p>
            <a:pPr indent="0" lvl="0" marL="0" rtl="0" algn="l">
              <a:spcBef>
                <a:spcPts val="0"/>
              </a:spcBef>
              <a:spcAft>
                <a:spcPts val="0"/>
              </a:spcAft>
              <a:buNone/>
            </a:pPr>
            <a:r>
              <a:rPr lang="en" sz="2619"/>
              <a:t>El rendimiento del proyecto se </a:t>
            </a:r>
            <a:r>
              <a:rPr lang="en" sz="2619"/>
              <a:t>comparará</a:t>
            </a:r>
            <a:r>
              <a:rPr lang="en" sz="2619"/>
              <a:t> con las </a:t>
            </a:r>
            <a:r>
              <a:rPr lang="en" sz="2619"/>
              <a:t>líneas</a:t>
            </a:r>
            <a:r>
              <a:rPr lang="en" sz="2619"/>
              <a:t> base para identificar variaciones</a:t>
            </a:r>
            <a:endParaRPr sz="2619"/>
          </a:p>
          <a:p>
            <a:pPr indent="0" lvl="0" marL="0" rtl="0" algn="l">
              <a:spcBef>
                <a:spcPts val="0"/>
              </a:spcBef>
              <a:spcAft>
                <a:spcPts val="0"/>
              </a:spcAft>
              <a:buNone/>
            </a:pPr>
            <a:r>
              <a:t/>
            </a:r>
            <a:endParaRPr sz="2619"/>
          </a:p>
          <a:p>
            <a:pPr indent="0" lvl="0" marL="0" rtl="0" algn="l">
              <a:spcBef>
                <a:spcPts val="0"/>
              </a:spcBef>
              <a:spcAft>
                <a:spcPts val="0"/>
              </a:spcAft>
              <a:buNone/>
            </a:pPr>
            <a:r>
              <a:rPr lang="en" sz="2619"/>
              <a:t>Son fundamentales para medir el desempeño del proyecto</a:t>
            </a:r>
            <a:endParaRPr sz="2619"/>
          </a:p>
          <a:p>
            <a:pPr indent="0" lvl="0" marL="0" rtl="0" algn="l">
              <a:spcBef>
                <a:spcPts val="0"/>
              </a:spcBef>
              <a:spcAft>
                <a:spcPts val="0"/>
              </a:spcAft>
              <a:buNone/>
            </a:pPr>
            <a:r>
              <a:t/>
            </a:r>
            <a:endParaRPr/>
          </a:p>
        </p:txBody>
      </p:sp>
      <p:sp>
        <p:nvSpPr>
          <p:cNvPr id="414" name="Google Shape;414;p62"/>
          <p:cNvSpPr txBox="1"/>
          <p:nvPr>
            <p:ph type="title"/>
          </p:nvPr>
        </p:nvSpPr>
        <p:spPr>
          <a:xfrm>
            <a:off x="6057900" y="333450"/>
            <a:ext cx="1572600" cy="507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Ejemplos</a:t>
            </a:r>
            <a:endParaRPr/>
          </a:p>
          <a:p>
            <a:pPr indent="0" lvl="0" marL="0" rtl="0" algn="l">
              <a:spcBef>
                <a:spcPts val="0"/>
              </a:spcBef>
              <a:spcAft>
                <a:spcPts val="0"/>
              </a:spcAft>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63"/>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Datos e </a:t>
            </a:r>
            <a:r>
              <a:rPr lang="en"/>
              <a:t>Información</a:t>
            </a:r>
            <a:r>
              <a:rPr lang="en"/>
              <a:t> Visual</a:t>
            </a:r>
            <a:endParaRPr/>
          </a:p>
        </p:txBody>
      </p:sp>
      <p:sp>
        <p:nvSpPr>
          <p:cNvPr id="420" name="Google Shape;420;p63"/>
          <p:cNvSpPr txBox="1"/>
          <p:nvPr>
            <p:ph idx="2" type="body"/>
          </p:nvPr>
        </p:nvSpPr>
        <p:spPr>
          <a:xfrm>
            <a:off x="5013000" y="989400"/>
            <a:ext cx="3662400" cy="3966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Diagrama de causa y efecto:</a:t>
            </a:r>
            <a:r>
              <a:rPr lang="en" sz="1200">
                <a:solidFill>
                  <a:srgbClr val="0D0D0D"/>
                </a:solidFill>
                <a:highlight>
                  <a:srgbClr val="FFFFFF"/>
                </a:highlight>
                <a:latin typeface="Roboto"/>
                <a:ea typeface="Roboto"/>
                <a:cs typeface="Roboto"/>
                <a:sym typeface="Roboto"/>
              </a:rPr>
              <a:t> Este diagrama es una representación visual que ayuda a rastrear un efecto no deseado hasta su causa raíz.</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Gráfico de tiempo de ciclo: </a:t>
            </a:r>
            <a:r>
              <a:rPr lang="en" sz="1200">
                <a:solidFill>
                  <a:srgbClr val="0D0D0D"/>
                </a:solidFill>
                <a:highlight>
                  <a:srgbClr val="FFFFFF"/>
                </a:highlight>
                <a:latin typeface="Roboto"/>
                <a:ea typeface="Roboto"/>
                <a:cs typeface="Roboto"/>
                <a:sym typeface="Roboto"/>
              </a:rPr>
              <a:t>Este diagrama muestra el tiempo promedio de ciclo de los elementos de trabajo completados con el tiempo.</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Diagrama de flujo:</a:t>
            </a:r>
            <a:r>
              <a:rPr lang="en" sz="1200">
                <a:solidFill>
                  <a:srgbClr val="0D0D0D"/>
                </a:solidFill>
                <a:highlight>
                  <a:srgbClr val="FFFFFF"/>
                </a:highlight>
                <a:latin typeface="Roboto"/>
                <a:ea typeface="Roboto"/>
                <a:cs typeface="Roboto"/>
                <a:sym typeface="Roboto"/>
              </a:rPr>
              <a:t> Este diagrama representa las entradas, acciones del proceso y salidas de uno o más procesos dentro de un sistema.</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Histograma:</a:t>
            </a:r>
            <a:r>
              <a:rPr lang="en" sz="1200">
                <a:solidFill>
                  <a:srgbClr val="0D0D0D"/>
                </a:solidFill>
                <a:highlight>
                  <a:srgbClr val="FFFFFF"/>
                </a:highlight>
                <a:latin typeface="Roboto"/>
                <a:ea typeface="Roboto"/>
                <a:cs typeface="Roboto"/>
                <a:sym typeface="Roboto"/>
              </a:rPr>
              <a:t> Este gráfico de barras muestra la representación gráfica de datos numéricos.</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Caso de uso:</a:t>
            </a:r>
            <a:r>
              <a:rPr lang="en" sz="1200">
                <a:solidFill>
                  <a:srgbClr val="0D0D0D"/>
                </a:solidFill>
                <a:highlight>
                  <a:srgbClr val="FFFFFF"/>
                </a:highlight>
                <a:latin typeface="Roboto"/>
                <a:ea typeface="Roboto"/>
                <a:cs typeface="Roboto"/>
                <a:sym typeface="Roboto"/>
              </a:rPr>
              <a:t> Este artefacto describe y explora cómo un usuario interactúa con un sistema para lograr un objetivo específico.</a:t>
            </a:r>
            <a:endParaRPr sz="1200">
              <a:solidFill>
                <a:srgbClr val="0D0D0D"/>
              </a:solidFill>
              <a:highlight>
                <a:srgbClr val="FFFFFF"/>
              </a:highlight>
              <a:latin typeface="Roboto"/>
              <a:ea typeface="Roboto"/>
              <a:cs typeface="Roboto"/>
              <a:sym typeface="Roboto"/>
            </a:endParaRPr>
          </a:p>
          <a:p>
            <a:pPr indent="0" lvl="0" marL="457200" rtl="0" algn="l">
              <a:spcBef>
                <a:spcPts val="1200"/>
              </a:spcBef>
              <a:spcAft>
                <a:spcPts val="0"/>
              </a:spcAft>
              <a:buNone/>
            </a:pPr>
            <a:r>
              <a:t/>
            </a:r>
            <a:endParaRPr sz="1200">
              <a:solidFill>
                <a:srgbClr val="0D0D0D"/>
              </a:solidFill>
              <a:highlight>
                <a:srgbClr val="FFFFFF"/>
              </a:highlight>
              <a:latin typeface="Roboto"/>
              <a:ea typeface="Roboto"/>
              <a:cs typeface="Roboto"/>
              <a:sym typeface="Roboto"/>
            </a:endParaRPr>
          </a:p>
          <a:p>
            <a:pPr indent="0" lvl="0" marL="457200" rtl="0" algn="l">
              <a:spcBef>
                <a:spcPts val="1200"/>
              </a:spcBef>
              <a:spcAft>
                <a:spcPts val="0"/>
              </a:spcAft>
              <a:buNone/>
            </a:pPr>
            <a:r>
              <a:t/>
            </a:r>
            <a:endParaRPr b="1" sz="1200">
              <a:solidFill>
                <a:srgbClr val="0D0D0D"/>
              </a:solidFill>
              <a:highlight>
                <a:srgbClr val="FFFFFF"/>
              </a:highlight>
              <a:latin typeface="Roboto"/>
              <a:ea typeface="Roboto"/>
              <a:cs typeface="Roboto"/>
              <a:sym typeface="Roboto"/>
            </a:endParaRPr>
          </a:p>
          <a:p>
            <a:pPr indent="0" lvl="0" marL="457200" rtl="0" algn="l">
              <a:lnSpc>
                <a:spcPct val="95000"/>
              </a:lnSpc>
              <a:spcBef>
                <a:spcPts val="1200"/>
              </a:spcBef>
              <a:spcAft>
                <a:spcPts val="1200"/>
              </a:spcAft>
              <a:buNone/>
            </a:pPr>
            <a:r>
              <a:t/>
            </a:r>
            <a:endParaRPr b="1" sz="1040">
              <a:solidFill>
                <a:srgbClr val="0D0D0D"/>
              </a:solidFill>
              <a:highlight>
                <a:srgbClr val="FFFFFF"/>
              </a:highlight>
              <a:latin typeface="Roboto"/>
              <a:ea typeface="Roboto"/>
              <a:cs typeface="Roboto"/>
              <a:sym typeface="Roboto"/>
            </a:endParaRPr>
          </a:p>
        </p:txBody>
      </p:sp>
      <p:sp>
        <p:nvSpPr>
          <p:cNvPr id="421" name="Google Shape;421;p63"/>
          <p:cNvSpPr txBox="1"/>
          <p:nvPr>
            <p:ph idx="1" type="subTitle"/>
          </p:nvPr>
        </p:nvSpPr>
        <p:spPr>
          <a:xfrm>
            <a:off x="630700" y="2378300"/>
            <a:ext cx="3499500" cy="246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619"/>
              <a:t>Se presentan datos en formato de gráficos, diagramas, matrices, etc.</a:t>
            </a:r>
            <a:endParaRPr/>
          </a:p>
        </p:txBody>
      </p:sp>
      <p:sp>
        <p:nvSpPr>
          <p:cNvPr id="422" name="Google Shape;422;p63"/>
          <p:cNvSpPr txBox="1"/>
          <p:nvPr>
            <p:ph type="title"/>
          </p:nvPr>
        </p:nvSpPr>
        <p:spPr>
          <a:xfrm>
            <a:off x="6057900" y="333450"/>
            <a:ext cx="1572600" cy="507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Ejemplos</a:t>
            </a:r>
            <a:endParaRPr/>
          </a:p>
          <a:p>
            <a:pPr indent="0" lvl="0" marL="0" rtl="0" algn="l">
              <a:spcBef>
                <a:spcPts val="0"/>
              </a:spcBef>
              <a:spcAft>
                <a:spcPts val="0"/>
              </a:spcAft>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64"/>
          <p:cNvSpPr txBox="1"/>
          <p:nvPr>
            <p:ph type="title"/>
          </p:nvPr>
        </p:nvSpPr>
        <p:spPr>
          <a:xfrm>
            <a:off x="730000" y="1318650"/>
            <a:ext cx="3300900" cy="70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Informes</a:t>
            </a:r>
            <a:endParaRPr/>
          </a:p>
        </p:txBody>
      </p:sp>
      <p:sp>
        <p:nvSpPr>
          <p:cNvPr id="428" name="Google Shape;428;p64"/>
          <p:cNvSpPr txBox="1"/>
          <p:nvPr>
            <p:ph idx="1" type="subTitle"/>
          </p:nvPr>
        </p:nvSpPr>
        <p:spPr>
          <a:xfrm>
            <a:off x="630700" y="2378300"/>
            <a:ext cx="3499500" cy="246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619"/>
              <a:t>Son registros formales o </a:t>
            </a:r>
            <a:r>
              <a:rPr lang="en" sz="2619"/>
              <a:t>resúmenes</a:t>
            </a:r>
            <a:r>
              <a:rPr lang="en" sz="2619"/>
              <a:t> de </a:t>
            </a:r>
            <a:r>
              <a:rPr lang="en" sz="2619"/>
              <a:t>información, comunican informacion relevante </a:t>
            </a:r>
            <a:endParaRPr/>
          </a:p>
        </p:txBody>
      </p:sp>
      <p:sp>
        <p:nvSpPr>
          <p:cNvPr id="429" name="Google Shape;429;p64"/>
          <p:cNvSpPr txBox="1"/>
          <p:nvPr>
            <p:ph type="title"/>
          </p:nvPr>
        </p:nvSpPr>
        <p:spPr>
          <a:xfrm>
            <a:off x="6057900" y="333450"/>
            <a:ext cx="1572600" cy="507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Ejemplos</a:t>
            </a:r>
            <a:endParaRPr/>
          </a:p>
          <a:p>
            <a:pPr indent="0" lvl="0" marL="0" rtl="0" algn="l">
              <a:spcBef>
                <a:spcPts val="0"/>
              </a:spcBef>
              <a:spcAft>
                <a:spcPts val="0"/>
              </a:spcAft>
              <a:buNone/>
            </a:pPr>
            <a:r>
              <a:t/>
            </a:r>
            <a:endParaRPr/>
          </a:p>
        </p:txBody>
      </p:sp>
      <p:sp>
        <p:nvSpPr>
          <p:cNvPr id="430" name="Google Shape;430;p64"/>
          <p:cNvSpPr txBox="1"/>
          <p:nvPr>
            <p:ph idx="2" type="body"/>
          </p:nvPr>
        </p:nvSpPr>
        <p:spPr>
          <a:xfrm>
            <a:off x="5013000" y="989400"/>
            <a:ext cx="3662400" cy="3966000"/>
          </a:xfrm>
          <a:prstGeom prst="rect">
            <a:avLst/>
          </a:prstGeom>
        </p:spPr>
        <p:txBody>
          <a:bodyPr anchorCtr="0" anchor="t" bIns="91425" lIns="91425" spcFirstLastPara="1" rIns="91425" wrap="square" tIns="91425">
            <a:noAutofit/>
          </a:bodyPr>
          <a:lstStyle/>
          <a:p>
            <a:pPr indent="-304800" lvl="0" marL="457200" rtl="0" algn="l">
              <a:spcBef>
                <a:spcPts val="150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Informe de calidad: </a:t>
            </a:r>
            <a:r>
              <a:rPr lang="en" sz="1200">
                <a:solidFill>
                  <a:srgbClr val="0D0D0D"/>
                </a:solidFill>
                <a:highlight>
                  <a:srgbClr val="FFFFFF"/>
                </a:highlight>
                <a:latin typeface="Roboto"/>
                <a:ea typeface="Roboto"/>
                <a:cs typeface="Roboto"/>
                <a:sym typeface="Roboto"/>
              </a:rPr>
              <a:t>Este documento del proyecto incluye problemas de gestión de calidad, recomendaciones para acciones correctivas y un resumen de los hallazgos de las actividades de control de calidad. </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Informe de riesgos:</a:t>
            </a:r>
            <a:r>
              <a:rPr lang="en" sz="1200">
                <a:solidFill>
                  <a:srgbClr val="0D0D0D"/>
                </a:solidFill>
                <a:highlight>
                  <a:srgbClr val="FFFFFF"/>
                </a:highlight>
                <a:latin typeface="Roboto"/>
                <a:ea typeface="Roboto"/>
                <a:cs typeface="Roboto"/>
                <a:sym typeface="Roboto"/>
              </a:rPr>
              <a:t> Este documento del proyecto se desarrolla progresivamente a lo largo de los procesos de gestión de riesgos y resume información sobre riesgos individuales del proyecto y el nivel de riesgo general del proyecto.</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Informe de estado:</a:t>
            </a:r>
            <a:r>
              <a:rPr lang="en" sz="1200">
                <a:solidFill>
                  <a:srgbClr val="0D0D0D"/>
                </a:solidFill>
                <a:highlight>
                  <a:srgbClr val="FFFFFF"/>
                </a:highlight>
                <a:latin typeface="Roboto"/>
                <a:ea typeface="Roboto"/>
                <a:cs typeface="Roboto"/>
                <a:sym typeface="Roboto"/>
              </a:rPr>
              <a:t> Este documento proporciona un informe sobre el estado actual del proyecto. Puede incluir información sobre el progreso desde el último informe y previsiones para el rendimiento en costos y plazos.</a:t>
            </a:r>
            <a:endParaRPr sz="1200">
              <a:solidFill>
                <a:srgbClr val="0D0D0D"/>
              </a:solidFill>
              <a:highlight>
                <a:srgbClr val="FFFFFF"/>
              </a:highlight>
              <a:latin typeface="Roboto"/>
              <a:ea typeface="Roboto"/>
              <a:cs typeface="Roboto"/>
              <a:sym typeface="Roboto"/>
            </a:endParaRPr>
          </a:p>
          <a:p>
            <a:pPr indent="0" lvl="0" marL="457200" rtl="0" algn="l">
              <a:spcBef>
                <a:spcPts val="1500"/>
              </a:spcBef>
              <a:spcAft>
                <a:spcPts val="0"/>
              </a:spcAft>
              <a:buNone/>
            </a:pPr>
            <a:r>
              <a:t/>
            </a:r>
            <a:endParaRPr b="1" sz="1200">
              <a:solidFill>
                <a:srgbClr val="0D0D0D"/>
              </a:solidFill>
              <a:highlight>
                <a:srgbClr val="FFFFFF"/>
              </a:highlight>
              <a:latin typeface="Roboto"/>
              <a:ea typeface="Roboto"/>
              <a:cs typeface="Roboto"/>
              <a:sym typeface="Roboto"/>
            </a:endParaRPr>
          </a:p>
          <a:p>
            <a:pPr indent="0" lvl="0" marL="457200" rtl="0" algn="l">
              <a:spcBef>
                <a:spcPts val="1200"/>
              </a:spcBef>
              <a:spcAft>
                <a:spcPts val="0"/>
              </a:spcAft>
              <a:buNone/>
            </a:pPr>
            <a:r>
              <a:t/>
            </a:r>
            <a:endParaRPr sz="1200">
              <a:solidFill>
                <a:srgbClr val="0D0D0D"/>
              </a:solidFill>
              <a:highlight>
                <a:srgbClr val="FFFFFF"/>
              </a:highlight>
              <a:latin typeface="Roboto"/>
              <a:ea typeface="Roboto"/>
              <a:cs typeface="Roboto"/>
              <a:sym typeface="Roboto"/>
            </a:endParaRPr>
          </a:p>
          <a:p>
            <a:pPr indent="0" lvl="0" marL="457200" rtl="0" algn="l">
              <a:spcBef>
                <a:spcPts val="1200"/>
              </a:spcBef>
              <a:spcAft>
                <a:spcPts val="0"/>
              </a:spcAft>
              <a:buNone/>
            </a:pPr>
            <a:r>
              <a:t/>
            </a:r>
            <a:endParaRPr b="1" sz="1200">
              <a:solidFill>
                <a:srgbClr val="0D0D0D"/>
              </a:solidFill>
              <a:highlight>
                <a:srgbClr val="FFFFFF"/>
              </a:highlight>
              <a:latin typeface="Roboto"/>
              <a:ea typeface="Roboto"/>
              <a:cs typeface="Roboto"/>
              <a:sym typeface="Roboto"/>
            </a:endParaRPr>
          </a:p>
          <a:p>
            <a:pPr indent="0" lvl="0" marL="457200" rtl="0" algn="l">
              <a:lnSpc>
                <a:spcPct val="95000"/>
              </a:lnSpc>
              <a:spcBef>
                <a:spcPts val="1200"/>
              </a:spcBef>
              <a:spcAft>
                <a:spcPts val="1200"/>
              </a:spcAft>
              <a:buNone/>
            </a:pPr>
            <a:r>
              <a:t/>
            </a:r>
            <a:endParaRPr b="1" sz="1040">
              <a:solidFill>
                <a:srgbClr val="0D0D0D"/>
              </a:solidFill>
              <a:highlight>
                <a:srgbClr val="FFFFFF"/>
              </a:highlight>
              <a:latin typeface="Roboto"/>
              <a:ea typeface="Roboto"/>
              <a:cs typeface="Roboto"/>
              <a:sym typeface="Roboto"/>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65"/>
          <p:cNvSpPr txBox="1"/>
          <p:nvPr>
            <p:ph idx="2" type="body"/>
          </p:nvPr>
        </p:nvSpPr>
        <p:spPr>
          <a:xfrm>
            <a:off x="5013000" y="989400"/>
            <a:ext cx="3662400" cy="3966000"/>
          </a:xfrm>
          <a:prstGeom prst="rect">
            <a:avLst/>
          </a:prstGeom>
        </p:spPr>
        <p:txBody>
          <a:bodyPr anchorCtr="0" anchor="t" bIns="91425" lIns="91425" spcFirstLastPara="1" rIns="91425" wrap="square" tIns="91425">
            <a:noAutofit/>
          </a:bodyPr>
          <a:lstStyle/>
          <a:p>
            <a:pPr indent="-304800" lvl="0" marL="457200" rtl="0" algn="l">
              <a:spcBef>
                <a:spcPts val="150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Contratos de precio fijo:</a:t>
            </a:r>
            <a:r>
              <a:rPr lang="en" sz="1200">
                <a:solidFill>
                  <a:srgbClr val="0D0D0D"/>
                </a:solidFill>
                <a:highlight>
                  <a:srgbClr val="FFFFFF"/>
                </a:highlight>
                <a:latin typeface="Roboto"/>
                <a:ea typeface="Roboto"/>
                <a:cs typeface="Roboto"/>
                <a:sym typeface="Roboto"/>
              </a:rPr>
              <a:t> Esta categoría de contrato implica establecer un precio fijo para un producto, servicio o resultado bien definido. Los contratos de precio fijo incluyen precio fijo firme (FFP), precio fijo con incentivos (FPIF) y precio fijo con ajuste de precio económico (FP-EPA), entre otros.</a:t>
            </a:r>
            <a:endParaRPr b="1"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Contratos reembolsables por costos:</a:t>
            </a:r>
            <a:r>
              <a:rPr lang="en" sz="1200">
                <a:solidFill>
                  <a:srgbClr val="0D0D0D"/>
                </a:solidFill>
                <a:highlight>
                  <a:srgbClr val="FFFFFF"/>
                </a:highlight>
                <a:latin typeface="Roboto"/>
                <a:ea typeface="Roboto"/>
                <a:cs typeface="Roboto"/>
                <a:sym typeface="Roboto"/>
              </a:rPr>
              <a:t> Esta categoría de contratos implica pagos al vendedor por los costos reales incurridos para completar el trabajo más una tarifa que representa la ganancia del vendedor. Estos contratos se utilizan a menudo cuando el alcance del proyecto no está bien definido o está sujeto a cambios frecuentes.</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Char char="●"/>
            </a:pPr>
            <a:r>
              <a:rPr b="1" lang="en" sz="1200">
                <a:solidFill>
                  <a:srgbClr val="0D0D0D"/>
                </a:solidFill>
                <a:highlight>
                  <a:srgbClr val="FFFFFF"/>
                </a:highlight>
                <a:latin typeface="Roboto"/>
                <a:ea typeface="Roboto"/>
                <a:cs typeface="Roboto"/>
                <a:sym typeface="Roboto"/>
              </a:rPr>
              <a:t> Otros acuerdos: </a:t>
            </a:r>
            <a:r>
              <a:rPr lang="en" sz="1200">
                <a:solidFill>
                  <a:srgbClr val="0D0D0D"/>
                </a:solidFill>
                <a:highlight>
                  <a:srgbClr val="FFFFFF"/>
                </a:highlight>
                <a:latin typeface="Roboto"/>
                <a:ea typeface="Roboto"/>
                <a:cs typeface="Roboto"/>
                <a:sym typeface="Roboto"/>
              </a:rPr>
              <a:t>Otros tipos de acuerdos incluyen memorando de entendimiento (MOU), memorando de acuerdo</a:t>
            </a:r>
            <a:endParaRPr sz="1200">
              <a:solidFill>
                <a:srgbClr val="0D0D0D"/>
              </a:solidFill>
              <a:highlight>
                <a:srgbClr val="FFFFFF"/>
              </a:highlight>
              <a:latin typeface="Roboto"/>
              <a:ea typeface="Roboto"/>
              <a:cs typeface="Roboto"/>
              <a:sym typeface="Roboto"/>
            </a:endParaRPr>
          </a:p>
          <a:p>
            <a:pPr indent="0" lvl="0" marL="457200" rtl="0" algn="l">
              <a:spcBef>
                <a:spcPts val="1500"/>
              </a:spcBef>
              <a:spcAft>
                <a:spcPts val="0"/>
              </a:spcAft>
              <a:buNone/>
            </a:pPr>
            <a:r>
              <a:t/>
            </a:r>
            <a:endParaRPr b="1" sz="1200">
              <a:solidFill>
                <a:srgbClr val="0D0D0D"/>
              </a:solidFill>
              <a:highlight>
                <a:srgbClr val="FFFFFF"/>
              </a:highlight>
              <a:latin typeface="Roboto"/>
              <a:ea typeface="Roboto"/>
              <a:cs typeface="Roboto"/>
              <a:sym typeface="Roboto"/>
            </a:endParaRPr>
          </a:p>
          <a:p>
            <a:pPr indent="0" lvl="0" marL="457200" rtl="0" algn="l">
              <a:spcBef>
                <a:spcPts val="1500"/>
              </a:spcBef>
              <a:spcAft>
                <a:spcPts val="0"/>
              </a:spcAft>
              <a:buNone/>
            </a:pPr>
            <a:r>
              <a:t/>
            </a:r>
            <a:endParaRPr b="1" sz="1200">
              <a:solidFill>
                <a:srgbClr val="0D0D0D"/>
              </a:solidFill>
              <a:highlight>
                <a:srgbClr val="FFFFFF"/>
              </a:highlight>
              <a:latin typeface="Roboto"/>
              <a:ea typeface="Roboto"/>
              <a:cs typeface="Roboto"/>
              <a:sym typeface="Roboto"/>
            </a:endParaRPr>
          </a:p>
          <a:p>
            <a:pPr indent="0" lvl="0" marL="457200" rtl="0" algn="l">
              <a:spcBef>
                <a:spcPts val="1200"/>
              </a:spcBef>
              <a:spcAft>
                <a:spcPts val="0"/>
              </a:spcAft>
              <a:buNone/>
            </a:pPr>
            <a:r>
              <a:t/>
            </a:r>
            <a:endParaRPr sz="1200">
              <a:solidFill>
                <a:srgbClr val="0D0D0D"/>
              </a:solidFill>
              <a:highlight>
                <a:srgbClr val="FFFFFF"/>
              </a:highlight>
              <a:latin typeface="Roboto"/>
              <a:ea typeface="Roboto"/>
              <a:cs typeface="Roboto"/>
              <a:sym typeface="Roboto"/>
            </a:endParaRPr>
          </a:p>
          <a:p>
            <a:pPr indent="0" lvl="0" marL="457200" rtl="0" algn="l">
              <a:spcBef>
                <a:spcPts val="1200"/>
              </a:spcBef>
              <a:spcAft>
                <a:spcPts val="0"/>
              </a:spcAft>
              <a:buNone/>
            </a:pPr>
            <a:r>
              <a:t/>
            </a:r>
            <a:endParaRPr b="1" sz="1200">
              <a:solidFill>
                <a:srgbClr val="0D0D0D"/>
              </a:solidFill>
              <a:highlight>
                <a:srgbClr val="FFFFFF"/>
              </a:highlight>
              <a:latin typeface="Roboto"/>
              <a:ea typeface="Roboto"/>
              <a:cs typeface="Roboto"/>
              <a:sym typeface="Roboto"/>
            </a:endParaRPr>
          </a:p>
          <a:p>
            <a:pPr indent="0" lvl="0" marL="457200" rtl="0" algn="l">
              <a:lnSpc>
                <a:spcPct val="95000"/>
              </a:lnSpc>
              <a:spcBef>
                <a:spcPts val="1200"/>
              </a:spcBef>
              <a:spcAft>
                <a:spcPts val="1200"/>
              </a:spcAft>
              <a:buNone/>
            </a:pPr>
            <a:r>
              <a:t/>
            </a:r>
            <a:endParaRPr b="1" sz="1040">
              <a:solidFill>
                <a:srgbClr val="0D0D0D"/>
              </a:solidFill>
              <a:highlight>
                <a:srgbClr val="FFFFFF"/>
              </a:highlight>
              <a:latin typeface="Roboto"/>
              <a:ea typeface="Roboto"/>
              <a:cs typeface="Roboto"/>
              <a:sym typeface="Roboto"/>
            </a:endParaRPr>
          </a:p>
        </p:txBody>
      </p:sp>
      <p:sp>
        <p:nvSpPr>
          <p:cNvPr id="436" name="Google Shape;436;p65"/>
          <p:cNvSpPr txBox="1"/>
          <p:nvPr>
            <p:ph type="title"/>
          </p:nvPr>
        </p:nvSpPr>
        <p:spPr>
          <a:xfrm>
            <a:off x="730000" y="1318650"/>
            <a:ext cx="3300900" cy="707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Acuerdos y Contratos</a:t>
            </a:r>
            <a:endParaRPr/>
          </a:p>
        </p:txBody>
      </p:sp>
      <p:sp>
        <p:nvSpPr>
          <p:cNvPr id="437" name="Google Shape;437;p65"/>
          <p:cNvSpPr txBox="1"/>
          <p:nvPr>
            <p:ph type="title"/>
          </p:nvPr>
        </p:nvSpPr>
        <p:spPr>
          <a:xfrm>
            <a:off x="6057900" y="333450"/>
            <a:ext cx="1572600" cy="507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Ejemplos</a:t>
            </a:r>
            <a:endParaRPr/>
          </a:p>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MODELOS DE COMUNICACIÓN</a:t>
            </a:r>
            <a:endParaRPr/>
          </a:p>
        </p:txBody>
      </p:sp>
      <p:sp>
        <p:nvSpPr>
          <p:cNvPr id="118" name="Google Shape;118;p1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El éxito del proyecto depende de una comunicación efectiva. Los modelos de comunicación demuestran conceptos asociados con cómo los marcos de referencia del emisor y del receptor impactan la efectividad de la comunicación, cómo el medio de comunicación influye en la efectividad de la comunicación y los tipos de desconexión entre las expectativas del usuario final y la realidad. Con la prevalencia de equipos de proyectos multiculturales y partes interesadas dispersas, estos modelos proporcionan una forma de ver los estilos y métodos de comunicación para mejorar la eficacia de la comunicación.</a:t>
            </a:r>
            <a:endParaRPr/>
          </a:p>
        </p:txBody>
      </p:sp>
      <p:pic>
        <p:nvPicPr>
          <p:cNvPr id="119" name="Google Shape;119;p18"/>
          <p:cNvPicPr preferRelativeResize="0"/>
          <p:nvPr/>
        </p:nvPicPr>
        <p:blipFill>
          <a:blip r:embed="rId3">
            <a:alphaModFix/>
          </a:blip>
          <a:stretch>
            <a:fillRect/>
          </a:stretch>
        </p:blipFill>
        <p:spPr>
          <a:xfrm>
            <a:off x="3157475" y="3529550"/>
            <a:ext cx="2832651" cy="14418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MODELOS DE MOTIVACIÓN</a:t>
            </a:r>
            <a:endParaRPr/>
          </a:p>
        </p:txBody>
      </p:sp>
      <p:sp>
        <p:nvSpPr>
          <p:cNvPr id="125" name="Google Shape;125;p1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Las personas se desempeñan mejor cuando están motivadas, y las personas son motivadas por cosas diferentes. Comprender qué motiva a los miembros del equipo del proyecto y a otras partes interesadas ayuda a adaptar las recompensas al individuo, generando así un compromiso más efectivo. Existe un número significativo de modelos que ilustran cómo se motiva a las personas.</a:t>
            </a:r>
            <a:endParaRPr/>
          </a:p>
        </p:txBody>
      </p:sp>
      <p:pic>
        <p:nvPicPr>
          <p:cNvPr id="126" name="Google Shape;126;p19"/>
          <p:cNvPicPr preferRelativeResize="0"/>
          <p:nvPr/>
        </p:nvPicPr>
        <p:blipFill>
          <a:blip r:embed="rId3">
            <a:alphaModFix/>
          </a:blip>
          <a:stretch>
            <a:fillRect/>
          </a:stretch>
        </p:blipFill>
        <p:spPr>
          <a:xfrm>
            <a:off x="6472850" y="2973250"/>
            <a:ext cx="1984425" cy="19844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Teoría X, Teoría Y y Teoría Z</a:t>
            </a:r>
            <a:endParaRPr/>
          </a:p>
        </p:txBody>
      </p:sp>
      <p:sp>
        <p:nvSpPr>
          <p:cNvPr id="132" name="Google Shape;132;p2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Douglas McGregor ideó estos modelos que representan un espectro de motivación de los empleados y sus correspondientes estilos de gestión.</a:t>
            </a:r>
            <a:br>
              <a:rPr lang="en"/>
            </a:br>
            <a:br>
              <a:rPr lang="en"/>
            </a:br>
            <a:r>
              <a:rPr b="1" lang="en"/>
              <a:t>Teoría X</a:t>
            </a:r>
            <a:r>
              <a:rPr lang="en"/>
              <a:t>: Se supone que los individuos trabajan con el único propósito de obtener ingresos. No son ambiciosos ni están orientados a objetivos. El estilo de gestión correspondiente para motivar a estas personas es un enfoque práctico. Este estilo de gestión se ve a menudo en un entorno de producción o de mano de obra intensiva, o en uno con muchos niveles de gestión.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1"/>
          <p:cNvSpPr txBox="1"/>
          <p:nvPr>
            <p:ph idx="1" type="body"/>
          </p:nvPr>
        </p:nvSpPr>
        <p:spPr>
          <a:xfrm>
            <a:off x="729450" y="1348550"/>
            <a:ext cx="7688700" cy="2991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Teoría Y</a:t>
            </a:r>
            <a:r>
              <a:rPr lang="en"/>
              <a:t>:</a:t>
            </a:r>
            <a:r>
              <a:rPr lang="en"/>
              <a:t> Asume que los individuos están intrínsecamente motivados para hacer un buen trabajo. El estilo de gestión correspondiente tiene una sensación de entrenamiento tipo coaching. El directivo fomenta la creatividad y el debate. Este estilo de gestión se ve a menudo en entornos de trabajadores creativos y del conocimiento.</a:t>
            </a:r>
            <a:endParaRPr/>
          </a:p>
          <a:p>
            <a:pPr indent="0" lvl="0" marL="0" rtl="0" algn="l">
              <a:spcBef>
                <a:spcPts val="1200"/>
              </a:spcBef>
              <a:spcAft>
                <a:spcPts val="1200"/>
              </a:spcAft>
              <a:buNone/>
            </a:pPr>
            <a:r>
              <a:rPr b="1" lang="en"/>
              <a:t>Teoría Z</a:t>
            </a:r>
            <a:r>
              <a:rPr lang="en"/>
              <a:t>: Donde los individuos están motivados por la autorrealización, los valores y una vocación superior. El estilo de gestión óptimo en esta situación es aquel que cultiva la percepción y el significado.</a:t>
            </a:r>
            <a:endParaRPr/>
          </a:p>
        </p:txBody>
      </p:sp>
      <p:pic>
        <p:nvPicPr>
          <p:cNvPr id="138" name="Google Shape;138;p21"/>
          <p:cNvPicPr preferRelativeResize="0"/>
          <p:nvPr/>
        </p:nvPicPr>
        <p:blipFill>
          <a:blip r:embed="rId3">
            <a:alphaModFix/>
          </a:blip>
          <a:stretch>
            <a:fillRect/>
          </a:stretch>
        </p:blipFill>
        <p:spPr>
          <a:xfrm>
            <a:off x="2008825" y="3039845"/>
            <a:ext cx="5129948" cy="1968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